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5" r:id="rId5"/>
    <p:sldId id="277" r:id="rId6"/>
    <p:sldId id="293" r:id="rId7"/>
    <p:sldId id="294" r:id="rId8"/>
    <p:sldId id="305" r:id="rId9"/>
    <p:sldId id="295" r:id="rId10"/>
    <p:sldId id="304" r:id="rId11"/>
    <p:sldId id="297" r:id="rId12"/>
    <p:sldId id="298" r:id="rId13"/>
    <p:sldId id="306" r:id="rId14"/>
    <p:sldId id="307" r:id="rId15"/>
    <p:sldId id="286" r:id="rId16"/>
    <p:sldId id="266" r:id="rId17"/>
    <p:sldId id="310" r:id="rId18"/>
    <p:sldId id="31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5126" autoAdjust="0"/>
  </p:normalViewPr>
  <p:slideViewPr>
    <p:cSldViewPr snapToGrid="0">
      <p:cViewPr varScale="1">
        <p:scale>
          <a:sx n="72" d="100"/>
          <a:sy n="72" d="100"/>
        </p:scale>
        <p:origin x="618" y="78"/>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1/3/2024</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of Kunal Gola: </a:t>
            </a:r>
          </a:p>
        </p:txBody>
      </p:sp>
      <p:sp>
        <p:nvSpPr>
          <p:cNvPr id="4" name="Slide Number Placeholder 3"/>
          <p:cNvSpPr>
            <a:spLocks noGrp="1"/>
          </p:cNvSpPr>
          <p:nvPr>
            <p:ph type="sldNum" sz="quarter" idx="5"/>
          </p:nvPr>
        </p:nvSpPr>
        <p:spPr/>
        <p:txBody>
          <a:bodyPr/>
          <a:lstStyle/>
          <a:p>
            <a:fld id="{4F4F1A11-BB96-443E-B274-982C61AA7E0D}" type="slidenum">
              <a:rPr lang="en-US" smtClean="0"/>
              <a:t>1</a:t>
            </a:fld>
            <a:endParaRPr lang="en-US" dirty="0"/>
          </a:p>
        </p:txBody>
      </p:sp>
    </p:spTree>
    <p:extLst>
      <p:ext uri="{BB962C8B-B14F-4D97-AF65-F5344CB8AC3E}">
        <p14:creationId xmlns:p14="http://schemas.microsoft.com/office/powerpoint/2010/main" val="3771690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WHERE clause is an essential component of SQL queries as it allows you to filter data based on specific conditions. By using the WHERE clause, you can specify criteria that must be met for the data to be retrieved. This helps you narrow down the results and retrieve only the data that meets your specified conditions.</a:t>
            </a:r>
            <a:endParaRPr lang="en-US" dirty="0"/>
          </a:p>
          <a:p>
            <a:endParaRPr lang="en-US" dirty="0">
              <a:effectLst/>
            </a:endParaRPr>
          </a:p>
          <a:p>
            <a:r>
              <a:rPr lang="en-US" dirty="0">
                <a:effectLst/>
              </a:rPr>
              <a:t>The syntax for using the WHERE clause in a SELECT statement is as follows:</a:t>
            </a:r>
            <a:endParaRPr lang="en-US" dirty="0"/>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10</a:t>
            </a:fld>
            <a:endParaRPr lang="en-US" dirty="0"/>
          </a:p>
        </p:txBody>
      </p:sp>
    </p:spTree>
    <p:extLst>
      <p:ext uri="{BB962C8B-B14F-4D97-AF65-F5344CB8AC3E}">
        <p14:creationId xmlns:p14="http://schemas.microsoft.com/office/powerpoint/2010/main" val="3460326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WHERE clause is an essential component of SQL queries as it allows you to filter data based on specific conditions. By using the WHERE clause, you can specify criteria that must be met for the data to be retrieved. This helps you narrow down the results and retrieve only the data that meets your specified conditions.</a:t>
            </a:r>
            <a:endParaRPr lang="en-US" dirty="0"/>
          </a:p>
          <a:p>
            <a:endParaRPr lang="en-US" dirty="0">
              <a:effectLst/>
            </a:endParaRPr>
          </a:p>
          <a:p>
            <a:r>
              <a:rPr lang="en-US" dirty="0">
                <a:effectLst/>
              </a:rPr>
              <a:t>The syntax for using the WHERE clause in a SELECT statement is as follows:</a:t>
            </a:r>
            <a:endParaRPr lang="en-US" dirty="0"/>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11</a:t>
            </a:fld>
            <a:endParaRPr lang="en-US" dirty="0"/>
          </a:p>
        </p:txBody>
      </p:sp>
    </p:spTree>
    <p:extLst>
      <p:ext uri="{BB962C8B-B14F-4D97-AF65-F5344CB8AC3E}">
        <p14:creationId xmlns:p14="http://schemas.microsoft.com/office/powerpoint/2010/main" val="29673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4F1A11-BB96-443E-B274-982C61AA7E0D}" type="slidenum">
              <a:rPr lang="en-US" smtClean="0"/>
              <a:t>12</a:t>
            </a:fld>
            <a:endParaRPr lang="en-US" dirty="0"/>
          </a:p>
        </p:txBody>
      </p:sp>
    </p:spTree>
    <p:extLst>
      <p:ext uri="{BB962C8B-B14F-4D97-AF65-F5344CB8AC3E}">
        <p14:creationId xmlns:p14="http://schemas.microsoft.com/office/powerpoint/2010/main" val="4099412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DDDDD"/>
                </a:solidFill>
                <a:effectLst/>
                <a:latin typeface="Verdana" panose="020B0604030504040204" pitchFamily="34" charset="0"/>
              </a:rPr>
              <a:t>The </a:t>
            </a:r>
            <a:r>
              <a:rPr lang="en-US" dirty="0"/>
              <a:t>AND</a:t>
            </a:r>
            <a:r>
              <a:rPr lang="en-US" b="0" i="0" dirty="0">
                <a:solidFill>
                  <a:srgbClr val="DDDDDD"/>
                </a:solidFill>
                <a:effectLst/>
                <a:latin typeface="Verdana" panose="020B0604030504040204" pitchFamily="34" charset="0"/>
              </a:rPr>
              <a:t> operator is used to filter records based on more than one condition, like if you want to return all customers from Spain that starts with the letter 'G’:</a:t>
            </a:r>
          </a:p>
          <a:p>
            <a:endParaRPr lang="en-US" b="0" i="0" dirty="0">
              <a:solidFill>
                <a:srgbClr val="DDDDDD"/>
              </a:solidFill>
              <a:effectLst/>
              <a:latin typeface="Verdana" panose="020B0604030504040204" pitchFamily="34" charset="0"/>
            </a:endParaRPr>
          </a:p>
          <a:p>
            <a:r>
              <a:rPr lang="en-US" b="0" i="0" dirty="0">
                <a:solidFill>
                  <a:srgbClr val="DDDDDD"/>
                </a:solidFill>
                <a:effectLst/>
                <a:latin typeface="Verdana" panose="020B0604030504040204" pitchFamily="34" charset="0"/>
              </a:rPr>
              <a:t>The </a:t>
            </a:r>
            <a:r>
              <a:rPr lang="en-US" dirty="0"/>
              <a:t>OR</a:t>
            </a:r>
            <a:r>
              <a:rPr lang="en-US" b="0" i="0" dirty="0">
                <a:solidFill>
                  <a:srgbClr val="DDDDDD"/>
                </a:solidFill>
                <a:effectLst/>
                <a:latin typeface="Verdana" panose="020B0604030504040204" pitchFamily="34" charset="0"/>
              </a:rPr>
              <a:t> operator is used to filter records based on more than one condition, like if you want to return all customers from Germany but also those from Spain:</a:t>
            </a:r>
          </a:p>
          <a:p>
            <a:endParaRPr lang="en-US" b="0" i="0" dirty="0">
              <a:solidFill>
                <a:srgbClr val="DDDDDD"/>
              </a:solidFill>
              <a:effectLst/>
              <a:latin typeface="Verdana" panose="020B0604030504040204" pitchFamily="34" charset="0"/>
            </a:endParaRPr>
          </a:p>
          <a:p>
            <a:r>
              <a:rPr lang="en-US" b="0" i="0" dirty="0">
                <a:solidFill>
                  <a:srgbClr val="DDDDDD"/>
                </a:solidFill>
                <a:effectLst/>
                <a:latin typeface="Verdana" panose="020B0604030504040204" pitchFamily="34" charset="0"/>
              </a:rPr>
              <a:t>The </a:t>
            </a:r>
            <a:r>
              <a:rPr lang="en-US" dirty="0"/>
              <a:t>NOT</a:t>
            </a:r>
            <a:r>
              <a:rPr lang="en-US" b="0" i="0" dirty="0">
                <a:solidFill>
                  <a:srgbClr val="DDDDDD"/>
                </a:solidFill>
                <a:effectLst/>
                <a:latin typeface="Verdana" panose="020B0604030504040204" pitchFamily="34" charset="0"/>
              </a:rPr>
              <a:t> operator is used in combination with other operators to give the opposite result, also called the negative result.</a:t>
            </a:r>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13</a:t>
            </a:fld>
            <a:endParaRPr lang="en-US" dirty="0"/>
          </a:p>
        </p:txBody>
      </p:sp>
    </p:spTree>
    <p:extLst>
      <p:ext uri="{BB962C8B-B14F-4D97-AF65-F5344CB8AC3E}">
        <p14:creationId xmlns:p14="http://schemas.microsoft.com/office/powerpoint/2010/main" val="70281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Conclusion: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SQL empowers us to interact with and derive meaningful information from databases. Whether you are a beginner or an experienced developer, embracing SQL opens up possibilities for effective data management and analysis.</a:t>
            </a:r>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14</a:t>
            </a:fld>
            <a:endParaRPr lang="en-US" dirty="0"/>
          </a:p>
        </p:txBody>
      </p:sp>
    </p:spTree>
    <p:extLst>
      <p:ext uri="{BB962C8B-B14F-4D97-AF65-F5344CB8AC3E}">
        <p14:creationId xmlns:p14="http://schemas.microsoft.com/office/powerpoint/2010/main" val="108040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Thank You for Your Attention!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We appreciate your time and engagement throughout this presentation. If you have any questions or discussions, feel free to ask.</a:t>
            </a:r>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15</a:t>
            </a:fld>
            <a:endParaRPr lang="en-US" dirty="0"/>
          </a:p>
        </p:txBody>
      </p:sp>
    </p:spTree>
    <p:extLst>
      <p:ext uri="{BB962C8B-B14F-4D97-AF65-F5344CB8AC3E}">
        <p14:creationId xmlns:p14="http://schemas.microsoft.com/office/powerpoint/2010/main" val="114987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It allows users to create, edit, and retrieve data from databases, making it a powerful tool in various fields such as web development and data analysis.</a:t>
            </a:r>
            <a:endParaRPr lang="en-US" dirty="0"/>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2</a:t>
            </a:fld>
            <a:endParaRPr lang="en-US" dirty="0"/>
          </a:p>
        </p:txBody>
      </p:sp>
    </p:spTree>
    <p:extLst>
      <p:ext uri="{BB962C8B-B14F-4D97-AF65-F5344CB8AC3E}">
        <p14:creationId xmlns:p14="http://schemas.microsoft.com/office/powerpoint/2010/main" val="16323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is a special-purpose programming language designed for managing data in a relational database management system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DM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DM Sans" pitchFamily="2" charset="0"/>
              </a:rPr>
              <a:t>It focuses on specifying what data should be retrieved or modified, rather than how it should be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Widely used in DBMS as a data definition and manipulation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allows users to insert, update, delete, and retrieve data from databases.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enables the creation, modification, and deletion of database objects such as tables, views, and indexes.</a:t>
            </a:r>
          </a:p>
        </p:txBody>
      </p:sp>
      <p:sp>
        <p:nvSpPr>
          <p:cNvPr id="4" name="Slide Number Placeholder 3"/>
          <p:cNvSpPr>
            <a:spLocks noGrp="1"/>
          </p:cNvSpPr>
          <p:nvPr>
            <p:ph type="sldNum" sz="quarter" idx="5"/>
          </p:nvPr>
        </p:nvSpPr>
        <p:spPr/>
        <p:txBody>
          <a:bodyPr/>
          <a:lstStyle/>
          <a:p>
            <a:fld id="{4F4F1A11-BB96-443E-B274-982C61AA7E0D}" type="slidenum">
              <a:rPr lang="en-US" smtClean="0"/>
              <a:t>3</a:t>
            </a:fld>
            <a:endParaRPr lang="en-US" dirty="0"/>
          </a:p>
        </p:txBody>
      </p:sp>
    </p:spTree>
    <p:extLst>
      <p:ext uri="{BB962C8B-B14F-4D97-AF65-F5344CB8AC3E}">
        <p14:creationId xmlns:p14="http://schemas.microsoft.com/office/powerpoint/2010/main" val="425417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steps to install MySQL on Windows:</a:t>
            </a:r>
          </a:p>
          <a:p>
            <a:endParaRPr lang="en-US" dirty="0"/>
          </a:p>
          <a:p>
            <a:r>
              <a:rPr lang="en-US" dirty="0"/>
              <a:t>1. **Download MySQL Installer:**</a:t>
            </a:r>
          </a:p>
          <a:p>
            <a:r>
              <a:rPr lang="en-US" dirty="0"/>
              <a:t>   - Go to the MySQL official website: [MySQL Downloads](https://dev.mysql.com/downloads/).</a:t>
            </a:r>
          </a:p>
          <a:p>
            <a:r>
              <a:rPr lang="en-US" dirty="0"/>
              <a:t>   - Under the "MySQL Installer for Windows" section, download the MySQL Installer for Windows.</a:t>
            </a:r>
          </a:p>
          <a:p>
            <a:endParaRPr lang="en-US" dirty="0"/>
          </a:p>
          <a:p>
            <a:r>
              <a:rPr lang="en-US" dirty="0"/>
              <a:t>2. **Run MySQL Installer:**</a:t>
            </a:r>
          </a:p>
          <a:p>
            <a:r>
              <a:rPr lang="en-US" dirty="0"/>
              <a:t>   - Once the installer is downloaded, run the executable file (`.exe`) to start the MySQL Installer.</a:t>
            </a:r>
          </a:p>
          <a:p>
            <a:endParaRPr lang="en-US" dirty="0"/>
          </a:p>
          <a:p>
            <a:r>
              <a:rPr lang="en-US" dirty="0"/>
              <a:t>3. **MySQL Installer Setup:**</a:t>
            </a:r>
          </a:p>
          <a:p>
            <a:r>
              <a:rPr lang="en-US" dirty="0"/>
              <a:t>   - The MySQL Installer provides a graphical interface for installing MySQL products. Choose the setup type based on your requirements. You can select "Developer Default" for a typical installation that includes MySQL Server, MySQL Workbench, and other tools.</a:t>
            </a:r>
          </a:p>
          <a:p>
            <a:endParaRPr lang="en-US" dirty="0"/>
          </a:p>
          <a:p>
            <a:r>
              <a:rPr lang="en-US" dirty="0"/>
              <a:t>4. **Complete the Installation:**</a:t>
            </a:r>
          </a:p>
          <a:p>
            <a:r>
              <a:rPr lang="en-US" dirty="0"/>
              <a:t>   - Follow the on-screen instructions to complete the installation. You will be prompted to configure MySQL Server, set a root password, and choose other configuration options.</a:t>
            </a:r>
          </a:p>
          <a:p>
            <a:endParaRPr lang="en-US" dirty="0"/>
          </a:p>
          <a:p>
            <a:r>
              <a:rPr lang="en-US" dirty="0"/>
              <a:t>After completing these steps, MySQL should be installed on your Windows system. You can then use MySQL Workbench or other MySQL clients to connect to the server and manage your databases.</a:t>
            </a:r>
          </a:p>
        </p:txBody>
      </p:sp>
      <p:sp>
        <p:nvSpPr>
          <p:cNvPr id="4" name="Slide Number Placeholder 3"/>
          <p:cNvSpPr>
            <a:spLocks noGrp="1"/>
          </p:cNvSpPr>
          <p:nvPr>
            <p:ph type="sldNum" sz="quarter" idx="5"/>
          </p:nvPr>
        </p:nvSpPr>
        <p:spPr/>
        <p:txBody>
          <a:bodyPr/>
          <a:lstStyle/>
          <a:p>
            <a:fld id="{4F4F1A11-BB96-443E-B274-982C61AA7E0D}" type="slidenum">
              <a:rPr lang="en-US" smtClean="0"/>
              <a:t>4</a:t>
            </a:fld>
            <a:endParaRPr lang="en-US" dirty="0"/>
          </a:p>
        </p:txBody>
      </p:sp>
    </p:spTree>
    <p:extLst>
      <p:ext uri="{BB962C8B-B14F-4D97-AF65-F5344CB8AC3E}">
        <p14:creationId xmlns:p14="http://schemas.microsoft.com/office/powerpoint/2010/main" val="280000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detailed steps of SQL installation of Server, workbench and shell.</a:t>
            </a:r>
          </a:p>
          <a:p>
            <a:r>
              <a:rPr lang="en-US" dirty="0"/>
              <a:t>We can follow them for completing the installation.</a:t>
            </a:r>
          </a:p>
          <a:p>
            <a:r>
              <a:rPr lang="en-US" dirty="0"/>
              <a:t>After installation we can move on to the database creation.</a:t>
            </a:r>
          </a:p>
        </p:txBody>
      </p:sp>
      <p:sp>
        <p:nvSpPr>
          <p:cNvPr id="4" name="Slide Number Placeholder 3"/>
          <p:cNvSpPr>
            <a:spLocks noGrp="1"/>
          </p:cNvSpPr>
          <p:nvPr>
            <p:ph type="sldNum" sz="quarter" idx="5"/>
          </p:nvPr>
        </p:nvSpPr>
        <p:spPr/>
        <p:txBody>
          <a:bodyPr/>
          <a:lstStyle/>
          <a:p>
            <a:fld id="{4F4F1A11-BB96-443E-B274-982C61AA7E0D}" type="slidenum">
              <a:rPr lang="en-US" smtClean="0"/>
              <a:t>5</a:t>
            </a:fld>
            <a:endParaRPr lang="en-US" dirty="0"/>
          </a:p>
        </p:txBody>
      </p:sp>
    </p:spTree>
    <p:extLst>
      <p:ext uri="{BB962C8B-B14F-4D97-AF65-F5344CB8AC3E}">
        <p14:creationId xmlns:p14="http://schemas.microsoft.com/office/powerpoint/2010/main" val="359357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Steps to Create a Database:</a:t>
            </a: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Database Design: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Before creating a database, it's crucial to design it. Consider the entities, relationships, and attributes relevant to the subject matter of the course.</a:t>
            </a:r>
          </a:p>
          <a:p>
            <a:pPr marL="742950" lvl="1" indent="-285750" algn="l">
              <a:buFont typeface="+mj-lt"/>
              <a:buAutoNum type="arabicPeriod"/>
            </a:pPr>
            <a:r>
              <a:rPr lang="en-US" b="0" i="0" dirty="0">
                <a:solidFill>
                  <a:srgbClr val="D1D5DB"/>
                </a:solidFill>
                <a:effectLst/>
                <a:latin typeface="Söhne"/>
              </a:rPr>
              <a:t>For example, if the course is related to a university, entities might include students, courses, and professors.</a:t>
            </a:r>
          </a:p>
          <a:p>
            <a:pPr algn="l">
              <a:buFont typeface="+mj-lt"/>
              <a:buAutoNum type="arabicPeriod"/>
            </a:pPr>
            <a:r>
              <a:rPr lang="en-US" b="1" i="0" dirty="0">
                <a:solidFill>
                  <a:srgbClr val="D1D5DB"/>
                </a:solidFill>
                <a:effectLst/>
                <a:latin typeface="Söhne"/>
              </a:rPr>
              <a:t>Accessing MySQL:</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On your MySQL server, either locally or remotely, access the MySQL command-line interface or a graphical interface like MySQL Workbench.</a:t>
            </a:r>
          </a:p>
          <a:p>
            <a:pPr algn="l">
              <a:buFont typeface="+mj-lt"/>
              <a:buAutoNum type="arabicPeriod"/>
            </a:pPr>
            <a:r>
              <a:rPr lang="en-US" b="1" i="0" dirty="0">
                <a:solidFill>
                  <a:srgbClr val="D1D5DB"/>
                </a:solidFill>
                <a:effectLst/>
                <a:latin typeface="Söhne"/>
              </a:rPr>
              <a:t>Creating a New Database: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Use the CREATE DATABASE statement to create a new database. For instance: </a:t>
            </a:r>
            <a:r>
              <a:rPr lang="en-US" b="0" i="0" dirty="0">
                <a:solidFill>
                  <a:srgbClr val="2E95D3"/>
                </a:solidFill>
                <a:effectLst/>
                <a:latin typeface="Söhne"/>
              </a:rPr>
              <a:t>CREATE</a:t>
            </a:r>
            <a:r>
              <a:rPr lang="en-US" b="0" i="0" dirty="0">
                <a:solidFill>
                  <a:srgbClr val="D1D5DB"/>
                </a:solidFill>
                <a:effectLst/>
                <a:latin typeface="Söhne"/>
              </a:rPr>
              <a:t> DATABASE </a:t>
            </a:r>
            <a:r>
              <a:rPr lang="en-US" b="0" i="0" dirty="0" err="1">
                <a:solidFill>
                  <a:srgbClr val="D1D5DB"/>
                </a:solidFill>
                <a:effectLst/>
                <a:latin typeface="Söhne"/>
              </a:rPr>
              <a:t>CourseDatabase</a:t>
            </a:r>
            <a:r>
              <a:rPr lang="en-US" b="0" i="0" dirty="0">
                <a:solidFill>
                  <a:srgbClr val="D1D5DB"/>
                </a:solidFill>
                <a:effectLst/>
                <a:latin typeface="Söhne"/>
              </a:rPr>
              <a:t>; </a:t>
            </a:r>
          </a:p>
          <a:p>
            <a:pPr algn="l">
              <a:buFont typeface="+mj-lt"/>
              <a:buAutoNum type="arabicPeriod"/>
            </a:pPr>
            <a:r>
              <a:rPr lang="en-US" b="1" i="0" dirty="0">
                <a:solidFill>
                  <a:srgbClr val="D1D5DB"/>
                </a:solidFill>
                <a:effectLst/>
                <a:latin typeface="Söhne"/>
              </a:rPr>
              <a:t>Switching to the Database: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After creating the database, switch to it using the USE statement: USE </a:t>
            </a:r>
            <a:r>
              <a:rPr lang="en-US" b="0" i="0" dirty="0" err="1">
                <a:solidFill>
                  <a:srgbClr val="D1D5DB"/>
                </a:solidFill>
                <a:effectLst/>
                <a:latin typeface="Söhne"/>
              </a:rPr>
              <a:t>CourseDatabase</a:t>
            </a:r>
            <a:r>
              <a:rPr lang="en-US" b="0" i="0" dirty="0">
                <a:solidFill>
                  <a:srgbClr val="D1D5DB"/>
                </a:solidFill>
                <a:effectLst/>
                <a:latin typeface="Söhne"/>
              </a:rPr>
              <a:t>; </a:t>
            </a:r>
          </a:p>
          <a:p>
            <a:pPr algn="l">
              <a:buFont typeface="+mj-lt"/>
              <a:buAutoNum type="arabicPeriod"/>
            </a:pPr>
            <a:r>
              <a:rPr lang="en-US" b="1" i="0" dirty="0">
                <a:solidFill>
                  <a:srgbClr val="D1D5DB"/>
                </a:solidFill>
                <a:effectLst/>
                <a:latin typeface="Söhne"/>
              </a:rPr>
              <a:t>Creating Tables: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Design tables based on the entities identified earlier. Specify the columns, data types, and any constraints.</a:t>
            </a:r>
          </a:p>
          <a:p>
            <a:pPr marL="742950" lvl="1" indent="-285750" algn="l">
              <a:buFont typeface="+mj-lt"/>
              <a:buAutoNum type="arabicPeriod"/>
            </a:pPr>
            <a:r>
              <a:rPr lang="en-US" b="0" i="0" dirty="0">
                <a:solidFill>
                  <a:srgbClr val="D1D5DB"/>
                </a:solidFill>
                <a:effectLst/>
                <a:latin typeface="Söhne"/>
              </a:rPr>
              <a:t>Example for creating a Students </a:t>
            </a:r>
            <a:r>
              <a:rPr lang="en-US" b="0" i="0" dirty="0" err="1">
                <a:solidFill>
                  <a:srgbClr val="D1D5DB"/>
                </a:solidFill>
                <a:effectLst/>
                <a:latin typeface="Söhne"/>
              </a:rPr>
              <a:t>table:sqlCopy</a:t>
            </a:r>
            <a:r>
              <a:rPr lang="en-US" b="0" i="0" dirty="0">
                <a:solidFill>
                  <a:srgbClr val="D1D5DB"/>
                </a:solidFill>
                <a:effectLst/>
                <a:latin typeface="Söhne"/>
              </a:rPr>
              <a:t> code</a:t>
            </a:r>
          </a:p>
          <a:p>
            <a:pPr marL="742950" lvl="1" indent="-285750" algn="l">
              <a:buFont typeface="+mj-lt"/>
              <a:buAutoNum type="arabicPeriod"/>
            </a:pPr>
            <a:r>
              <a:rPr lang="en-US" b="0" i="0" dirty="0">
                <a:solidFill>
                  <a:srgbClr val="2E95D3"/>
                </a:solidFill>
                <a:effectLst/>
                <a:latin typeface="Söhne"/>
              </a:rPr>
              <a:t>CREATE</a:t>
            </a:r>
            <a:r>
              <a:rPr lang="en-US" b="0" i="0" dirty="0">
                <a:solidFill>
                  <a:srgbClr val="D1D5DB"/>
                </a:solidFill>
                <a:effectLst/>
                <a:latin typeface="Söhne"/>
              </a:rPr>
              <a:t> </a:t>
            </a:r>
            <a:r>
              <a:rPr lang="en-US" b="0" i="0" dirty="0">
                <a:solidFill>
                  <a:srgbClr val="2E95D3"/>
                </a:solidFill>
                <a:effectLst/>
                <a:latin typeface="Söhne"/>
              </a:rPr>
              <a:t>TABLE</a:t>
            </a:r>
            <a:r>
              <a:rPr lang="en-US" b="0" i="0" dirty="0">
                <a:solidFill>
                  <a:srgbClr val="D1D5DB"/>
                </a:solidFill>
                <a:effectLst/>
                <a:latin typeface="Söhne"/>
              </a:rPr>
              <a:t> Students ( </a:t>
            </a:r>
            <a:r>
              <a:rPr lang="en-US" b="0" i="0" dirty="0" err="1">
                <a:solidFill>
                  <a:srgbClr val="D1D5DB"/>
                </a:solidFill>
                <a:effectLst/>
                <a:latin typeface="Söhne"/>
              </a:rPr>
              <a:t>student_id</a:t>
            </a:r>
            <a:r>
              <a:rPr lang="en-US" b="0" i="0" dirty="0">
                <a:solidFill>
                  <a:srgbClr val="D1D5DB"/>
                </a:solidFill>
                <a:effectLst/>
                <a:latin typeface="Söhne"/>
              </a:rPr>
              <a:t> </a:t>
            </a:r>
            <a:r>
              <a:rPr lang="en-US" b="0" i="0" dirty="0">
                <a:solidFill>
                  <a:srgbClr val="DF3079"/>
                </a:solidFill>
                <a:effectLst/>
                <a:latin typeface="Söhne"/>
              </a:rPr>
              <a:t>INT</a:t>
            </a:r>
            <a:r>
              <a:rPr lang="en-US" b="0" i="0" dirty="0">
                <a:solidFill>
                  <a:srgbClr val="D1D5DB"/>
                </a:solidFill>
                <a:effectLst/>
                <a:latin typeface="Söhne"/>
              </a:rPr>
              <a:t> </a:t>
            </a:r>
            <a:r>
              <a:rPr lang="en-US" b="0" i="0" dirty="0">
                <a:solidFill>
                  <a:srgbClr val="2E95D3"/>
                </a:solidFill>
                <a:effectLst/>
                <a:latin typeface="Söhne"/>
              </a:rPr>
              <a:t>PRIMARY</a:t>
            </a:r>
            <a:r>
              <a:rPr lang="en-US" b="0" i="0" dirty="0">
                <a:solidFill>
                  <a:srgbClr val="D1D5DB"/>
                </a:solidFill>
                <a:effectLst/>
                <a:latin typeface="Söhne"/>
              </a:rPr>
              <a:t> KEY, </a:t>
            </a:r>
            <a:r>
              <a:rPr lang="en-US" b="0" i="0" dirty="0" err="1">
                <a:solidFill>
                  <a:srgbClr val="D1D5DB"/>
                </a:solidFill>
                <a:effectLst/>
                <a:latin typeface="Söhne"/>
              </a:rPr>
              <a:t>first_name</a:t>
            </a:r>
            <a:r>
              <a:rPr lang="en-US" b="0" i="0" dirty="0">
                <a:solidFill>
                  <a:srgbClr val="D1D5DB"/>
                </a:solidFill>
                <a:effectLst/>
                <a:latin typeface="Söhne"/>
              </a:rPr>
              <a:t> </a:t>
            </a:r>
            <a:r>
              <a:rPr lang="en-US" b="0" i="0" dirty="0">
                <a:solidFill>
                  <a:srgbClr val="DF3079"/>
                </a:solidFill>
                <a:effectLst/>
                <a:latin typeface="Söhne"/>
              </a:rPr>
              <a:t>VARCHAR</a:t>
            </a:r>
            <a:r>
              <a:rPr lang="en-US" b="0" i="0" dirty="0">
                <a:solidFill>
                  <a:srgbClr val="D1D5DB"/>
                </a:solidFill>
                <a:effectLst/>
                <a:latin typeface="Söhne"/>
              </a:rPr>
              <a:t>(</a:t>
            </a:r>
            <a:r>
              <a:rPr lang="en-US" b="0" i="0" dirty="0">
                <a:solidFill>
                  <a:srgbClr val="DF3079"/>
                </a:solidFill>
                <a:effectLst/>
                <a:latin typeface="Söhne"/>
              </a:rPr>
              <a:t>50</a:t>
            </a:r>
            <a:r>
              <a:rPr lang="en-US" b="0" i="0" dirty="0">
                <a:solidFill>
                  <a:srgbClr val="D1D5DB"/>
                </a:solidFill>
                <a:effectLst/>
                <a:latin typeface="Söhne"/>
              </a:rPr>
              <a:t>), </a:t>
            </a:r>
            <a:r>
              <a:rPr lang="en-US" b="0" i="0" dirty="0" err="1">
                <a:solidFill>
                  <a:srgbClr val="D1D5DB"/>
                </a:solidFill>
                <a:effectLst/>
                <a:latin typeface="Söhne"/>
              </a:rPr>
              <a:t>last_name</a:t>
            </a:r>
            <a:r>
              <a:rPr lang="en-US" b="0" i="0" dirty="0">
                <a:solidFill>
                  <a:srgbClr val="D1D5DB"/>
                </a:solidFill>
                <a:effectLst/>
                <a:latin typeface="Söhne"/>
              </a:rPr>
              <a:t> </a:t>
            </a:r>
            <a:r>
              <a:rPr lang="en-US" b="0" i="0" dirty="0">
                <a:solidFill>
                  <a:srgbClr val="DF3079"/>
                </a:solidFill>
                <a:effectLst/>
                <a:latin typeface="Söhne"/>
              </a:rPr>
              <a:t>VARCHAR</a:t>
            </a:r>
            <a:r>
              <a:rPr lang="en-US" b="0" i="0" dirty="0">
                <a:solidFill>
                  <a:srgbClr val="D1D5DB"/>
                </a:solidFill>
                <a:effectLst/>
                <a:latin typeface="Söhne"/>
              </a:rPr>
              <a:t>(</a:t>
            </a:r>
            <a:r>
              <a:rPr lang="en-US" b="0" i="0" dirty="0">
                <a:solidFill>
                  <a:srgbClr val="DF3079"/>
                </a:solidFill>
                <a:effectLst/>
                <a:latin typeface="Söhne"/>
              </a:rPr>
              <a:t>50</a:t>
            </a:r>
            <a:r>
              <a:rPr lang="en-US" b="0" i="0" dirty="0">
                <a:solidFill>
                  <a:srgbClr val="D1D5DB"/>
                </a:solidFill>
                <a:effectLst/>
                <a:latin typeface="Söhne"/>
              </a:rPr>
              <a:t>), </a:t>
            </a:r>
            <a:r>
              <a:rPr lang="en-US" b="0" i="0" dirty="0" err="1">
                <a:solidFill>
                  <a:srgbClr val="D1D5DB"/>
                </a:solidFill>
                <a:effectLst/>
                <a:latin typeface="Söhne"/>
              </a:rPr>
              <a:t>enrollment_date</a:t>
            </a:r>
            <a:r>
              <a:rPr lang="en-US" b="0" i="0" dirty="0">
                <a:solidFill>
                  <a:srgbClr val="D1D5DB"/>
                </a:solidFill>
                <a:effectLst/>
                <a:latin typeface="Söhne"/>
              </a:rPr>
              <a:t> </a:t>
            </a:r>
            <a:r>
              <a:rPr lang="en-US" b="0" i="0" dirty="0">
                <a:solidFill>
                  <a:srgbClr val="DF3079"/>
                </a:solidFill>
                <a:effectLst/>
                <a:latin typeface="Söhne"/>
              </a:rPr>
              <a:t>DATE</a:t>
            </a:r>
            <a:r>
              <a:rPr lang="en-US" b="0" i="0" dirty="0">
                <a:solidFill>
                  <a:srgbClr val="D1D5DB"/>
                </a:solidFill>
                <a:effectLst/>
                <a:latin typeface="Söhne"/>
              </a:rPr>
              <a:t> ); </a:t>
            </a:r>
          </a:p>
          <a:p>
            <a:pPr algn="l">
              <a:buFont typeface="+mj-lt"/>
              <a:buAutoNum type="arabicPeriod"/>
            </a:pPr>
            <a:r>
              <a:rPr lang="en-US" b="1" i="0" dirty="0">
                <a:solidFill>
                  <a:srgbClr val="D1D5DB"/>
                </a:solidFill>
                <a:effectLst/>
                <a:latin typeface="Söhne"/>
              </a:rPr>
              <a:t>Inserting Data:</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Populate the tables with sample data to work with during the course.</a:t>
            </a:r>
          </a:p>
          <a:p>
            <a:pPr marL="742950" lvl="1" indent="-285750" algn="l">
              <a:buFont typeface="+mj-lt"/>
              <a:buAutoNum type="arabicPeriod"/>
            </a:pPr>
            <a:r>
              <a:rPr lang="en-US" b="0" i="0" dirty="0">
                <a:solidFill>
                  <a:srgbClr val="D1D5DB"/>
                </a:solidFill>
                <a:effectLst/>
                <a:latin typeface="Söhne"/>
              </a:rPr>
              <a:t>Example for inserting a student record: </a:t>
            </a:r>
            <a:r>
              <a:rPr lang="en-US" b="0" i="0" dirty="0">
                <a:solidFill>
                  <a:srgbClr val="2E95D3"/>
                </a:solidFill>
                <a:effectLst/>
                <a:latin typeface="Söhne"/>
              </a:rPr>
              <a:t>INSERT</a:t>
            </a:r>
            <a:r>
              <a:rPr lang="en-US" b="0" i="0" dirty="0">
                <a:solidFill>
                  <a:srgbClr val="D1D5DB"/>
                </a:solidFill>
                <a:effectLst/>
                <a:latin typeface="Söhne"/>
              </a:rPr>
              <a:t> </a:t>
            </a:r>
            <a:r>
              <a:rPr lang="en-US" b="0" i="0" dirty="0">
                <a:solidFill>
                  <a:srgbClr val="2E95D3"/>
                </a:solidFill>
                <a:effectLst/>
                <a:latin typeface="Söhne"/>
              </a:rPr>
              <a:t>INTO</a:t>
            </a:r>
            <a:r>
              <a:rPr lang="en-US" b="0" i="0" dirty="0">
                <a:solidFill>
                  <a:srgbClr val="D1D5DB"/>
                </a:solidFill>
                <a:effectLst/>
                <a:latin typeface="Söhne"/>
              </a:rPr>
              <a:t> Students (</a:t>
            </a:r>
            <a:r>
              <a:rPr lang="en-US" b="0" i="0" dirty="0" err="1">
                <a:solidFill>
                  <a:srgbClr val="D1D5DB"/>
                </a:solidFill>
                <a:effectLst/>
                <a:latin typeface="Söhne"/>
              </a:rPr>
              <a:t>student_id</a:t>
            </a:r>
            <a:r>
              <a:rPr lang="en-US" b="0" i="0" dirty="0">
                <a:solidFill>
                  <a:srgbClr val="D1D5DB"/>
                </a:solidFill>
                <a:effectLst/>
                <a:latin typeface="Söhne"/>
              </a:rPr>
              <a:t>, </a:t>
            </a:r>
            <a:r>
              <a:rPr lang="en-US" b="0" i="0" dirty="0" err="1">
                <a:solidFill>
                  <a:srgbClr val="D1D5DB"/>
                </a:solidFill>
                <a:effectLst/>
                <a:latin typeface="Söhne"/>
              </a:rPr>
              <a:t>first_name</a:t>
            </a:r>
            <a:r>
              <a:rPr lang="en-US" b="0" i="0" dirty="0">
                <a:solidFill>
                  <a:srgbClr val="D1D5DB"/>
                </a:solidFill>
                <a:effectLst/>
                <a:latin typeface="Söhne"/>
              </a:rPr>
              <a:t>, </a:t>
            </a:r>
            <a:r>
              <a:rPr lang="en-US" b="0" i="0" dirty="0" err="1">
                <a:solidFill>
                  <a:srgbClr val="D1D5DB"/>
                </a:solidFill>
                <a:effectLst/>
                <a:latin typeface="Söhne"/>
              </a:rPr>
              <a:t>last_name</a:t>
            </a:r>
            <a:r>
              <a:rPr lang="en-US" b="0" i="0" dirty="0">
                <a:solidFill>
                  <a:srgbClr val="D1D5DB"/>
                </a:solidFill>
                <a:effectLst/>
                <a:latin typeface="Söhne"/>
              </a:rPr>
              <a:t>, </a:t>
            </a:r>
            <a:r>
              <a:rPr lang="en-US" b="0" i="0" dirty="0" err="1">
                <a:solidFill>
                  <a:srgbClr val="D1D5DB"/>
                </a:solidFill>
                <a:effectLst/>
                <a:latin typeface="Söhne"/>
              </a:rPr>
              <a:t>enrollment_date</a:t>
            </a:r>
            <a:r>
              <a:rPr lang="en-US" b="0" i="0" dirty="0">
                <a:solidFill>
                  <a:srgbClr val="D1D5DB"/>
                </a:solidFill>
                <a:effectLst/>
                <a:latin typeface="Söhne"/>
              </a:rPr>
              <a:t>) </a:t>
            </a:r>
            <a:r>
              <a:rPr lang="en-US" b="0" i="0" dirty="0">
                <a:solidFill>
                  <a:srgbClr val="2E95D3"/>
                </a:solidFill>
                <a:effectLst/>
                <a:latin typeface="Söhne"/>
              </a:rPr>
              <a:t>VALUES</a:t>
            </a:r>
            <a:r>
              <a:rPr lang="en-US" b="0" i="0" dirty="0">
                <a:solidFill>
                  <a:srgbClr val="D1D5DB"/>
                </a:solidFill>
                <a:effectLst/>
                <a:latin typeface="Söhne"/>
              </a:rPr>
              <a:t> (</a:t>
            </a:r>
            <a:r>
              <a:rPr lang="en-US" b="0" i="0" dirty="0">
                <a:solidFill>
                  <a:srgbClr val="DF3079"/>
                </a:solidFill>
                <a:effectLst/>
                <a:latin typeface="Söhne"/>
              </a:rPr>
              <a:t>1</a:t>
            </a:r>
            <a:r>
              <a:rPr lang="en-US" b="0" i="0" dirty="0">
                <a:solidFill>
                  <a:srgbClr val="D1D5DB"/>
                </a:solidFill>
                <a:effectLst/>
                <a:latin typeface="Söhne"/>
              </a:rPr>
              <a:t>, </a:t>
            </a:r>
            <a:r>
              <a:rPr lang="en-US" b="0" i="0" dirty="0">
                <a:solidFill>
                  <a:srgbClr val="00A67D"/>
                </a:solidFill>
                <a:effectLst/>
                <a:latin typeface="Söhne"/>
              </a:rPr>
              <a:t>'John'</a:t>
            </a:r>
            <a:r>
              <a:rPr lang="en-US" b="0" i="0" dirty="0">
                <a:solidFill>
                  <a:srgbClr val="D1D5DB"/>
                </a:solidFill>
                <a:effectLst/>
                <a:latin typeface="Söhne"/>
              </a:rPr>
              <a:t>, </a:t>
            </a:r>
            <a:r>
              <a:rPr lang="en-US" b="0" i="0" dirty="0">
                <a:solidFill>
                  <a:srgbClr val="00A67D"/>
                </a:solidFill>
                <a:effectLst/>
                <a:latin typeface="Söhne"/>
              </a:rPr>
              <a:t>'Doe'</a:t>
            </a:r>
            <a:r>
              <a:rPr lang="en-US" b="0" i="0" dirty="0">
                <a:solidFill>
                  <a:srgbClr val="D1D5DB"/>
                </a:solidFill>
                <a:effectLst/>
                <a:latin typeface="Söhne"/>
              </a:rPr>
              <a:t>, </a:t>
            </a:r>
            <a:r>
              <a:rPr lang="en-US" b="0" i="0" dirty="0">
                <a:solidFill>
                  <a:srgbClr val="00A67D"/>
                </a:solidFill>
                <a:effectLst/>
                <a:latin typeface="Söhne"/>
              </a:rPr>
              <a:t>'2022-01-01'</a:t>
            </a:r>
            <a:r>
              <a:rPr lang="en-US" b="0" i="0" dirty="0">
                <a:solidFill>
                  <a:srgbClr val="D1D5DB"/>
                </a:solidFill>
                <a:effectLst/>
                <a:latin typeface="Söhne"/>
              </a:rPr>
              <a:t>); </a:t>
            </a:r>
          </a:p>
          <a:p>
            <a:pPr algn="l">
              <a:buFont typeface="+mj-lt"/>
              <a:buAutoNum type="arabicPeriod"/>
            </a:pPr>
            <a:r>
              <a:rPr lang="en-US" b="1" i="0" dirty="0">
                <a:solidFill>
                  <a:srgbClr val="D1D5DB"/>
                </a:solidFill>
                <a:effectLst/>
                <a:latin typeface="Söhne"/>
              </a:rPr>
              <a:t>Checking the Database Structure: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Use commands like DESCRIBE or SHOW COLUMNS to inspect the structure of tables.</a:t>
            </a:r>
          </a:p>
          <a:p>
            <a:pPr marL="742950" lvl="1" indent="-285750" algn="l">
              <a:buFont typeface="+mj-lt"/>
              <a:buAutoNum type="arabicPeriod"/>
            </a:pPr>
            <a:r>
              <a:rPr lang="en-US" b="0" i="0" dirty="0">
                <a:solidFill>
                  <a:srgbClr val="D1D5DB"/>
                </a:solidFill>
                <a:effectLst/>
                <a:latin typeface="Söhne"/>
              </a:rPr>
              <a:t>Example: </a:t>
            </a:r>
            <a:r>
              <a:rPr lang="en-US" b="0" i="0" dirty="0">
                <a:solidFill>
                  <a:srgbClr val="2E95D3"/>
                </a:solidFill>
                <a:effectLst/>
                <a:latin typeface="Söhne"/>
              </a:rPr>
              <a:t>DESCRIBE</a:t>
            </a:r>
            <a:r>
              <a:rPr lang="en-US" b="0" i="0" dirty="0">
                <a:solidFill>
                  <a:srgbClr val="D1D5DB"/>
                </a:solidFill>
                <a:effectLst/>
                <a:latin typeface="Söhne"/>
              </a:rPr>
              <a:t> Students;</a:t>
            </a:r>
          </a:p>
          <a:p>
            <a:pPr marL="742950" lvl="1" indent="-285750" algn="l">
              <a:buFont typeface="+mj-lt"/>
              <a:buAutoNum type="arabicPeriod"/>
            </a:pPr>
            <a:endParaRPr lang="en-US" b="0" i="0" dirty="0">
              <a:solidFill>
                <a:srgbClr val="D1D5DB"/>
              </a:solidFill>
              <a:effectLst/>
              <a:latin typeface="Söhne"/>
            </a:endParaRPr>
          </a:p>
          <a:p>
            <a:pPr marL="742950" lvl="1" indent="-285750" algn="l">
              <a:buFont typeface="+mj-lt"/>
              <a:buAutoNum type="arabicPeriod"/>
            </a:pPr>
            <a:endParaRPr lang="en-US" b="0" i="0" dirty="0">
              <a:solidFill>
                <a:srgbClr val="D1D5DB"/>
              </a:solidFill>
              <a:effectLst/>
              <a:latin typeface="Söhne"/>
            </a:endParaRPr>
          </a:p>
          <a:p>
            <a:r>
              <a:rPr lang="en-US" b="0" i="0" dirty="0">
                <a:solidFill>
                  <a:srgbClr val="DDDDDD"/>
                </a:solidFill>
                <a:effectLst/>
                <a:latin typeface="Verdana" panose="020B0604030504040204" pitchFamily="34" charset="0"/>
              </a:rPr>
              <a:t>A database most often contains one or more tables. Each table is identified by a name , and contain records (rows) with data.</a:t>
            </a:r>
          </a:p>
          <a:p>
            <a:r>
              <a:rPr lang="en-US" b="0" i="0" dirty="0">
                <a:solidFill>
                  <a:srgbClr val="DDDDDD"/>
                </a:solidFill>
                <a:effectLst/>
                <a:latin typeface="Verdana" panose="020B0604030504040204" pitchFamily="34" charset="0"/>
              </a:rPr>
              <a:t>SQL keywords are NOT case sensitive</a:t>
            </a:r>
          </a:p>
          <a:p>
            <a:r>
              <a:rPr lang="en-US" b="0" i="0" dirty="0">
                <a:solidFill>
                  <a:srgbClr val="DDDDDD"/>
                </a:solidFill>
                <a:effectLst/>
                <a:latin typeface="Verdana" panose="020B0604030504040204" pitchFamily="34" charset="0"/>
              </a:rPr>
              <a:t>Some database systems require a semicolon at the end of each SQL statement.</a:t>
            </a:r>
          </a:p>
          <a:p>
            <a:pPr marL="457200" lvl="1" indent="0" algn="l">
              <a:buFont typeface="+mj-lt"/>
              <a:buNone/>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4F4F1A11-BB96-443E-B274-982C61AA7E0D}" type="slidenum">
              <a:rPr lang="en-US" smtClean="0"/>
              <a:t>6</a:t>
            </a:fld>
            <a:endParaRPr lang="en-US" dirty="0"/>
          </a:p>
        </p:txBody>
      </p:sp>
    </p:spTree>
    <p:extLst>
      <p:ext uri="{BB962C8B-B14F-4D97-AF65-F5344CB8AC3E}">
        <p14:creationId xmlns:p14="http://schemas.microsoft.com/office/powerpoint/2010/main" val="41427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Mastering SELECT, FROM, and WHERE is foundational for effective data retrieval in SQL.</a:t>
            </a:r>
          </a:p>
          <a:p>
            <a:pPr algn="l">
              <a:buFont typeface="Arial" panose="020B0604020202020204" pitchFamily="34" charset="0"/>
              <a:buChar char="•"/>
            </a:pPr>
            <a:r>
              <a:rPr lang="en-US" b="0" i="0" dirty="0">
                <a:solidFill>
                  <a:srgbClr val="D1D5DB"/>
                </a:solidFill>
                <a:effectLst/>
                <a:latin typeface="Söhne"/>
              </a:rPr>
              <a:t>These commands provide the flexibility to extract the specific information needed from large datasets.</a:t>
            </a:r>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7</a:t>
            </a:fld>
            <a:endParaRPr lang="en-US" dirty="0"/>
          </a:p>
        </p:txBody>
      </p:sp>
    </p:spTree>
    <p:extLst>
      <p:ext uri="{BB962C8B-B14F-4D97-AF65-F5344CB8AC3E}">
        <p14:creationId xmlns:p14="http://schemas.microsoft.com/office/powerpoint/2010/main" val="126208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It allows users to create, edit, and retrieve data from databases, making it a powerful tool in various fields such as web development and data analysis.</a:t>
            </a:r>
            <a:endParaRPr lang="en-US" dirty="0"/>
          </a:p>
          <a:p>
            <a:endParaRPr lang="en-US" dirty="0"/>
          </a:p>
          <a:p>
            <a:r>
              <a:rPr lang="en-US" dirty="0"/>
              <a:t>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Exploring the SELECT clause for specifying columns to be retrieved.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functions like COUNT, SUM, AVG, and MAX for data summarization.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GROUP BY clause for data grouping and aggregation.</a:t>
            </a:r>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8</a:t>
            </a:fld>
            <a:endParaRPr lang="en-US" dirty="0"/>
          </a:p>
        </p:txBody>
      </p:sp>
    </p:spTree>
    <p:extLst>
      <p:ext uri="{BB962C8B-B14F-4D97-AF65-F5344CB8AC3E}">
        <p14:creationId xmlns:p14="http://schemas.microsoft.com/office/powerpoint/2010/main" val="388037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WHERE clause is an essential component of SQL queries as it allows you to filter data based on specific conditions. By using the WHERE clause, you can specify criteria that must be met for the data to be retrieved. This helps you narrow down the results and retrieve only the data that meets your specified conditions.</a:t>
            </a:r>
            <a:endParaRPr lang="en-US" dirty="0"/>
          </a:p>
          <a:p>
            <a:endParaRPr lang="en-US" dirty="0">
              <a:effectLst/>
            </a:endParaRPr>
          </a:p>
          <a:p>
            <a:r>
              <a:rPr lang="en-US" dirty="0">
                <a:effectLst/>
              </a:rPr>
              <a:t>The syntax for using the WHERE clause in a SELECT statement is as follows:</a:t>
            </a:r>
            <a:endParaRPr lang="en-US" dirty="0"/>
          </a:p>
          <a:p>
            <a:endParaRPr lang="en-US" dirty="0"/>
          </a:p>
        </p:txBody>
      </p:sp>
      <p:sp>
        <p:nvSpPr>
          <p:cNvPr id="4" name="Slide Number Placeholder 3"/>
          <p:cNvSpPr>
            <a:spLocks noGrp="1"/>
          </p:cNvSpPr>
          <p:nvPr>
            <p:ph type="sldNum" sz="quarter" idx="5"/>
          </p:nvPr>
        </p:nvSpPr>
        <p:spPr/>
        <p:txBody>
          <a:bodyPr/>
          <a:lstStyle/>
          <a:p>
            <a:fld id="{4F4F1A11-BB96-443E-B274-982C61AA7E0D}" type="slidenum">
              <a:rPr lang="en-US" smtClean="0"/>
              <a:t>9</a:t>
            </a:fld>
            <a:endParaRPr lang="en-US" dirty="0"/>
          </a:p>
        </p:txBody>
      </p:sp>
    </p:spTree>
    <p:extLst>
      <p:ext uri="{BB962C8B-B14F-4D97-AF65-F5344CB8AC3E}">
        <p14:creationId xmlns:p14="http://schemas.microsoft.com/office/powerpoint/2010/main" val="3373484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fld id="{D84C6732-F2AF-4536-8063-AB9E94436190}" type="datetime1">
              <a:rPr lang="en-US" smtClean="0"/>
              <a:t>1/3/2024</a:t>
            </a:fld>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fld id="{2C3A8C71-6D12-453D-8336-8190B46A2996}" type="datetime1">
              <a:rPr lang="en-US" smtClean="0"/>
              <a:t>1/3/2024</a:t>
            </a:fld>
            <a:endParaRPr lang="en-US" dirty="0"/>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a:t>TNS India Foundation</a:t>
            </a:r>
            <a:endParaRPr lang="en-US" dirty="0"/>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fld id="{A065870A-0D4A-4516-B6AE-45C40D7C549B}" type="datetime1">
              <a:rPr lang="en-US" smtClean="0"/>
              <a:t>1/3/2024</a:t>
            </a:fld>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a:t>TNS India Foundation</a:t>
            </a:r>
            <a:endParaRPr lang="en-US" dirty="0"/>
          </a:p>
        </p:txBody>
      </p:sp>
    </p:spTree>
    <p:extLst>
      <p:ext uri="{BB962C8B-B14F-4D97-AF65-F5344CB8AC3E}">
        <p14:creationId xmlns:p14="http://schemas.microsoft.com/office/powerpoint/2010/main" val="334844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2F15468B-0524-461B-B1CF-93A4C41F9B16}"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fld id="{17899D08-4496-407A-9451-046B4D3D03A1}" type="datetime1">
              <a:rPr lang="en-US" smtClean="0"/>
              <a:t>1/3/2024</a:t>
            </a:fld>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a:t>TNS India Foundation</a:t>
            </a:r>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fld id="{A0700880-62D7-4DD7-8E19-B763FE71AD2A}" type="datetime1">
              <a:rPr lang="en-US" smtClean="0"/>
              <a:t>1/3/2024</a:t>
            </a:fld>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a:t>TNS India Foundation</a:t>
            </a:r>
            <a:endParaRPr lang="en-US" dirty="0"/>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fld id="{E7FD7731-C3C0-4D5D-8CD9-53AEA1F8016B}" type="datetime1">
              <a:rPr lang="en-US" smtClean="0"/>
              <a:t>1/3/2024</a:t>
            </a:fld>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a:t>TNS India Foundation</a:t>
            </a:r>
            <a:endParaRPr lang="en-US" dirty="0"/>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fld id="{81D6A536-A0FA-471D-BAA5-C9FAE858B82A}" type="datetime1">
              <a:rPr lang="en-US" smtClean="0"/>
              <a:t>1/3/2024</a:t>
            </a:fld>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fld id="{96E2FD2C-85CB-4F96-92E4-0239C711A036}" type="datetime1">
              <a:rPr lang="en-US" smtClean="0"/>
              <a:t>1/3/2024</a:t>
            </a:fld>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C44991EA-EB56-40EA-8B4E-D43F0C7D0A95}"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fld id="{49A25233-5A0F-41D8-A6DF-16B03DB99501}" type="datetime1">
              <a:rPr lang="en-US" smtClean="0"/>
              <a:t>1/3/2024</a:t>
            </a:fld>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a:t>TNS India Foundation</a:t>
            </a:r>
            <a:endParaRPr lang="en-US" dirty="0"/>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fld id="{903D9C68-0D63-4258-9693-9BA00969E24A}" type="datetime1">
              <a:rPr lang="en-US" smtClean="0"/>
              <a:t>1/3/2024</a:t>
            </a:fld>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a:t>TNS India Foundation</a:t>
            </a:r>
            <a:endParaRPr lang="en-US" dirty="0"/>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fld id="{0036F4C1-B9A6-4E0E-8998-785C0E7B20B3}"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4312-F877-FAD2-2633-E29956676408}"/>
              </a:ext>
            </a:extLst>
          </p:cNvPr>
          <p:cNvSpPr>
            <a:spLocks noGrp="1"/>
          </p:cNvSpPr>
          <p:nvPr>
            <p:ph type="title"/>
          </p:nvPr>
        </p:nvSpPr>
        <p:spPr>
          <a:xfrm>
            <a:off x="940526" y="365125"/>
            <a:ext cx="10413274"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590D9127-43D2-B8D7-F0F4-135D1DAE2D41}"/>
              </a:ext>
            </a:extLst>
          </p:cNvPr>
          <p:cNvSpPr>
            <a:spLocks noGrp="1"/>
          </p:cNvSpPr>
          <p:nvPr>
            <p:ph type="dt" sz="half" idx="10"/>
          </p:nvPr>
        </p:nvSpPr>
        <p:spPr/>
        <p:txBody>
          <a:bodyPr/>
          <a:lstStyle/>
          <a:p>
            <a:fld id="{2748A008-C6C6-4B23-9161-2BDD0A76AB51}" type="datetime1">
              <a:rPr lang="en-US" smtClean="0"/>
              <a:t>1/3/2024</a:t>
            </a:fld>
            <a:endParaRPr lang="en-US" dirty="0"/>
          </a:p>
        </p:txBody>
      </p:sp>
      <p:sp>
        <p:nvSpPr>
          <p:cNvPr id="4" name="Footer Placeholder 3">
            <a:extLst>
              <a:ext uri="{FF2B5EF4-FFF2-40B4-BE49-F238E27FC236}">
                <a16:creationId xmlns:a16="http://schemas.microsoft.com/office/drawing/2014/main" id="{FBEE5556-6922-5C88-9155-40084636B6CD}"/>
              </a:ext>
            </a:extLst>
          </p:cNvPr>
          <p:cNvSpPr>
            <a:spLocks noGrp="1"/>
          </p:cNvSpPr>
          <p:nvPr>
            <p:ph type="ftr" sz="quarter" idx="1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A963CA4D-5275-F88B-19CF-50DE89EEB0C3}"/>
              </a:ext>
            </a:extLst>
          </p:cNvPr>
          <p:cNvSpPr>
            <a:spLocks noGrp="1"/>
          </p:cNvSpPr>
          <p:nvPr>
            <p:ph type="sldNum" sz="quarter" idx="12"/>
          </p:nvPr>
        </p:nvSpPr>
        <p:spPr/>
        <p:txBody>
          <a:bodyPr/>
          <a:lstStyle/>
          <a:p>
            <a:fld id="{9FF96520-E4CE-4EAD-8ABF-1D2297D6B3AA}" type="slidenum">
              <a:rPr lang="en-US" smtClean="0"/>
              <a:pPr/>
              <a:t>‹#›</a:t>
            </a:fld>
            <a:endParaRPr lang="en-US" dirty="0"/>
          </a:p>
        </p:txBody>
      </p:sp>
      <p:sp>
        <p:nvSpPr>
          <p:cNvPr id="7" name="Content Placeholder 2">
            <a:extLst>
              <a:ext uri="{FF2B5EF4-FFF2-40B4-BE49-F238E27FC236}">
                <a16:creationId xmlns:a16="http://schemas.microsoft.com/office/drawing/2014/main" id="{897FA8F7-42AC-70CB-A4F6-A35E517EC447}"/>
              </a:ext>
            </a:extLst>
          </p:cNvPr>
          <p:cNvSpPr>
            <a:spLocks noGrp="1"/>
          </p:cNvSpPr>
          <p:nvPr>
            <p:ph idx="1"/>
          </p:nvPr>
        </p:nvSpPr>
        <p:spPr>
          <a:xfrm>
            <a:off x="940526" y="2024743"/>
            <a:ext cx="10413274" cy="4014107"/>
          </a:xfrm>
        </p:spPr>
        <p:txBody>
          <a:bodyPr lIns="0">
            <a:normAutofit/>
          </a:bodyPr>
          <a:lstStyle>
            <a:lvl1pPr marL="0" indent="0">
              <a:lnSpc>
                <a:spcPct val="150000"/>
              </a:lnSpc>
              <a:buNone/>
              <a:defRPr sz="1200"/>
            </a:lvl1pPr>
          </a:lstStyle>
          <a:p>
            <a:pPr lvl="0"/>
            <a:r>
              <a:rPr lang="en-US"/>
              <a:t>Click to edit Master text styles</a:t>
            </a:r>
          </a:p>
        </p:txBody>
      </p:sp>
      <p:cxnSp>
        <p:nvCxnSpPr>
          <p:cNvPr id="9" name="Straight Connector 8">
            <a:extLst>
              <a:ext uri="{FF2B5EF4-FFF2-40B4-BE49-F238E27FC236}">
                <a16:creationId xmlns:a16="http://schemas.microsoft.com/office/drawing/2014/main" id="{4D8923A4-FBA8-FE0F-C29E-CFFB7887B40F}"/>
              </a:ext>
            </a:extLst>
          </p:cNvPr>
          <p:cNvCxnSpPr>
            <a:cxnSpLocks/>
          </p:cNvCxnSpPr>
          <p:nvPr userDrawn="1"/>
        </p:nvCxnSpPr>
        <p:spPr>
          <a:xfrm>
            <a:off x="838200"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7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fld id="{6FF839E2-BBF9-466A-BDB3-6BA906E32B45}" type="datetime1">
              <a:rPr lang="en-US" smtClean="0"/>
              <a:t>1/3/2024</a:t>
            </a:fld>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a:t>TNS India Foundation</a:t>
            </a:r>
            <a:endParaRPr lang="en-US" dirty="0"/>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9C696CA-A21E-4071-A98D-3586FA4C5C86}"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230039" y="1927493"/>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230040" y="227296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181100" y="168612"/>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4F783CF-A509-46FF-A383-4DF7885ED989}"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1230039" y="2979685"/>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1230040" y="3325161"/>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1230039" y="508406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1230040" y="542954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1230039" y="4031877"/>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1230040" y="4377353"/>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838200" y="-6504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0" y="1418673"/>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fld id="{9581141D-63BB-437D-ADBE-0BB771C3CEF0}" type="datetime1">
              <a:rPr lang="en-US" smtClean="0"/>
              <a:t>1/3/2024</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fld id="{EEAC384F-636F-4C1D-8355-A04EC975E2BB}" type="datetime1">
              <a:rPr lang="en-US" smtClean="0"/>
              <a:t>1/3/2024</a:t>
            </a:fld>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a:t>TNS India Foundation</a:t>
            </a:r>
            <a:endParaRPr lang="en-US" dirty="0"/>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fld id="{2748A008-C6C6-4B23-9161-2BDD0A76AB51}" type="datetime1">
              <a:rPr lang="en-US" smtClean="0"/>
              <a:t>1/3/2024</a:t>
            </a:fld>
            <a:endParaRPr lang="en-US" dirty="0"/>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a:t>TNS India Foundation</a:t>
            </a:r>
            <a:endParaRPr lang="en-US" dirty="0"/>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80" r:id="rId3"/>
    <p:sldLayoutId id="2147483678" r:id="rId4"/>
    <p:sldLayoutId id="2147483667" r:id="rId5"/>
    <p:sldLayoutId id="2147483668" r:id="rId6"/>
    <p:sldLayoutId id="2147483669" r:id="rId7"/>
    <p:sldLayoutId id="2147483670" r:id="rId8"/>
    <p:sldLayoutId id="2147483651" r:id="rId9"/>
    <p:sldLayoutId id="2147483671" r:id="rId10"/>
    <p:sldLayoutId id="2147483679" r:id="rId11"/>
    <p:sldLayoutId id="2147483677" r:id="rId12"/>
    <p:sldLayoutId id="2147483672" r:id="rId13"/>
    <p:sldLayoutId id="2147483652" r:id="rId14"/>
    <p:sldLayoutId id="2147483653" r:id="rId15"/>
    <p:sldLayoutId id="2147483650" r:id="rId16"/>
    <p:sldLayoutId id="2147483654" r:id="rId17"/>
    <p:sldLayoutId id="2147483674" r:id="rId18"/>
    <p:sldLayoutId id="2147483676" r:id="rId19"/>
    <p:sldLayoutId id="2147483673" r:id="rId20"/>
    <p:sldLayoutId id="2147483675"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373216" y="3667946"/>
            <a:ext cx="9285382" cy="1277857"/>
          </a:xfrm>
        </p:spPr>
        <p:txBody>
          <a:bodyPr/>
          <a:lstStyle/>
          <a:p>
            <a:r>
              <a:rPr lang="en-US" dirty="0"/>
              <a:t>Screening</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2284355" y="4687178"/>
            <a:ext cx="1598515" cy="1681163"/>
          </a:xfrm>
        </p:spPr>
        <p:txBody>
          <a:bodyPr/>
          <a:lstStyle/>
          <a:p>
            <a:r>
              <a:rPr lang="en-US" dirty="0"/>
              <a:t>L</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1903189" y="71740"/>
            <a:ext cx="1253665" cy="1681163"/>
          </a:xfrm>
        </p:spPr>
        <p:txBody>
          <a:bodyPr/>
          <a:lstStyle/>
          <a:p>
            <a:r>
              <a:rPr lang="en-US" dirty="0"/>
              <a:t>S</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629693" y="2447814"/>
            <a:ext cx="1253665" cy="1681163"/>
          </a:xfrm>
        </p:spPr>
        <p:txBody>
          <a:bodyPr/>
          <a:lstStyle/>
          <a:p>
            <a:r>
              <a:rPr lang="en-US" dirty="0"/>
              <a:t>Q</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a:xfrm>
            <a:off x="7970418" y="5325276"/>
            <a:ext cx="3677297" cy="682094"/>
          </a:xfrm>
        </p:spPr>
        <p:txBody>
          <a:bodyPr/>
          <a:lstStyle/>
          <a:p>
            <a:r>
              <a:rPr lang="en-US" dirty="0"/>
              <a:t>Kunal Gola</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27965" y="136525"/>
            <a:ext cx="410235" cy="6356350"/>
          </a:xfrm>
        </p:spPr>
        <p:txBody>
          <a:bodyPr/>
          <a:lstStyle/>
          <a:p>
            <a:r>
              <a:rPr lang="en-ZA" b="1" dirty="0"/>
              <a:t>where</a:t>
            </a:r>
            <a:br>
              <a:rPr lang="en-ZA" b="1" dirty="0"/>
            </a:br>
            <a:r>
              <a:rPr lang="en-ZA" b="1" dirty="0"/>
              <a:t> statement</a:t>
            </a:r>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fld id="{EBD7F1FB-0444-426B-9EC6-8C57BE70E151}" type="datetime1">
              <a:rPr lang="en-US" smtClean="0"/>
              <a:t>1/3/2024</a:t>
            </a:fld>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TNS India Foundation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10</a:t>
            </a:fld>
            <a:endParaRPr lang="en-ZA" dirty="0"/>
          </a:p>
        </p:txBody>
      </p:sp>
      <p:pic>
        <p:nvPicPr>
          <p:cNvPr id="19" name="Picture 18">
            <a:extLst>
              <a:ext uri="{FF2B5EF4-FFF2-40B4-BE49-F238E27FC236}">
                <a16:creationId xmlns:a16="http://schemas.microsoft.com/office/drawing/2014/main" id="{45BA976A-FF65-5DFD-E4AB-ABD03099BF81}"/>
              </a:ext>
            </a:extLst>
          </p:cNvPr>
          <p:cNvPicPr>
            <a:picLocks noChangeAspect="1"/>
          </p:cNvPicPr>
          <p:nvPr/>
        </p:nvPicPr>
        <p:blipFill>
          <a:blip r:embed="rId3"/>
          <a:stretch>
            <a:fillRect/>
          </a:stretch>
        </p:blipFill>
        <p:spPr>
          <a:xfrm>
            <a:off x="1429456" y="976071"/>
            <a:ext cx="9401014" cy="5250694"/>
          </a:xfrm>
          <a:prstGeom prst="rect">
            <a:avLst/>
          </a:prstGeom>
          <a:ln>
            <a:noFill/>
          </a:ln>
          <a:effectLst>
            <a:outerShdw blurRad="292100" dist="139700" dir="2700000" algn="tl" rotWithShape="0">
              <a:srgbClr val="333333">
                <a:alpha val="65000"/>
              </a:srgbClr>
            </a:outerShdw>
          </a:effectLst>
        </p:spPr>
      </p:pic>
      <p:sp>
        <p:nvSpPr>
          <p:cNvPr id="20" name="Title 1">
            <a:extLst>
              <a:ext uri="{FF2B5EF4-FFF2-40B4-BE49-F238E27FC236}">
                <a16:creationId xmlns:a16="http://schemas.microsoft.com/office/drawing/2014/main" id="{83349635-1F95-8038-F2C5-46C919E10D97}"/>
              </a:ext>
            </a:extLst>
          </p:cNvPr>
          <p:cNvSpPr txBox="1">
            <a:spLocks/>
          </p:cNvSpPr>
          <p:nvPr/>
        </p:nvSpPr>
        <p:spPr>
          <a:xfrm>
            <a:off x="1429456" y="286397"/>
            <a:ext cx="8201298" cy="689675"/>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2800" kern="1200" cap="all" baseline="0">
                <a:solidFill>
                  <a:schemeClr val="accent1"/>
                </a:solidFill>
                <a:latin typeface="+mj-lt"/>
                <a:ea typeface="+mj-ea"/>
                <a:cs typeface="+mj-cs"/>
              </a:defRPr>
            </a:lvl1pPr>
          </a:lstStyle>
          <a:p>
            <a:r>
              <a:rPr lang="en-US" dirty="0"/>
              <a:t>Operators in the where clause</a:t>
            </a:r>
          </a:p>
        </p:txBody>
      </p:sp>
    </p:spTree>
    <p:extLst>
      <p:ext uri="{BB962C8B-B14F-4D97-AF65-F5344CB8AC3E}">
        <p14:creationId xmlns:p14="http://schemas.microsoft.com/office/powerpoint/2010/main" val="3146906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27965" y="136525"/>
            <a:ext cx="410235" cy="6356350"/>
          </a:xfrm>
        </p:spPr>
        <p:txBody>
          <a:bodyPr/>
          <a:lstStyle/>
          <a:p>
            <a:r>
              <a:rPr lang="en-ZA" b="1" dirty="0"/>
              <a:t>where</a:t>
            </a:r>
            <a:br>
              <a:rPr lang="en-ZA" b="1" dirty="0"/>
            </a:br>
            <a:r>
              <a:rPr lang="en-ZA" b="1" dirty="0"/>
              <a:t> statement</a:t>
            </a:r>
          </a:p>
        </p:txBody>
      </p:sp>
      <p:pic>
        <p:nvPicPr>
          <p:cNvPr id="8" name="Content Placeholder 7">
            <a:extLst>
              <a:ext uri="{FF2B5EF4-FFF2-40B4-BE49-F238E27FC236}">
                <a16:creationId xmlns:a16="http://schemas.microsoft.com/office/drawing/2014/main" id="{B54DFC5D-F375-06BC-8E03-8AD1DEF60AEC}"/>
              </a:ext>
            </a:extLst>
          </p:cNvPr>
          <p:cNvPicPr>
            <a:picLocks noGrp="1" noChangeAspect="1"/>
          </p:cNvPicPr>
          <p:nvPr>
            <p:ph idx="1"/>
          </p:nvPr>
        </p:nvPicPr>
        <p:blipFill>
          <a:blip r:embed="rId3"/>
          <a:stretch>
            <a:fillRect/>
          </a:stretch>
        </p:blipFill>
        <p:spPr>
          <a:xfrm>
            <a:off x="1295400" y="204787"/>
            <a:ext cx="9978568" cy="6219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fld id="{EBD7F1FB-0444-426B-9EC6-8C57BE70E151}" type="datetime1">
              <a:rPr lang="en-US" smtClean="0"/>
              <a:t>1/3/2024</a:t>
            </a:fld>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TNS India Foundation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193567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12700"/>
            <a:ext cx="7080595" cy="6870700"/>
          </a:xfrm>
        </p:spPr>
      </p:pic>
      <p:sp>
        <p:nvSpPr>
          <p:cNvPr id="4" name="Date Placeholder 3">
            <a:extLst>
              <a:ext uri="{FF2B5EF4-FFF2-40B4-BE49-F238E27FC236}">
                <a16:creationId xmlns:a16="http://schemas.microsoft.com/office/drawing/2014/main" id="{F7299EEB-A12A-415B-A95B-055D2B341333}"/>
              </a:ext>
            </a:extLst>
          </p:cNvPr>
          <p:cNvSpPr>
            <a:spLocks noGrp="1"/>
          </p:cNvSpPr>
          <p:nvPr>
            <p:ph type="dt" sz="half" idx="10"/>
          </p:nvPr>
        </p:nvSpPr>
        <p:spPr>
          <a:xfrm>
            <a:off x="838200" y="6356350"/>
            <a:ext cx="2743200" cy="365125"/>
          </a:xfrm>
        </p:spPr>
        <p:txBody>
          <a:bodyPr/>
          <a:lstStyle/>
          <a:p>
            <a:fld id="{6D826A55-5757-4DC2-B969-8DDE26F925AD}" type="datetime1">
              <a:rPr lang="en-US" smtClean="0"/>
              <a:t>1/3/2024</a:t>
            </a:fld>
            <a:endParaRPr lang="en-US" dirty="0"/>
          </a:p>
        </p:txBody>
      </p:sp>
      <p:sp>
        <p:nvSpPr>
          <p:cNvPr id="5" name="Footer Placeholder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a:lstStyle/>
          <a:p>
            <a:r>
              <a:rPr lang="en-US"/>
              <a:t>TNS India Foundation</a:t>
            </a:r>
            <a:endParaRPr lang="en-US" dirty="0"/>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12</a:t>
            </a:fld>
            <a:endParaRPr lang="en-US"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543799" y="2318657"/>
            <a:ext cx="4203247" cy="1440996"/>
          </a:xfrm>
        </p:spPr>
        <p:txBody>
          <a:bodyPr/>
          <a:lstStyle/>
          <a:p>
            <a:r>
              <a:rPr lang="en-US" dirty="0"/>
              <a:t>The </a:t>
            </a:r>
            <a:r>
              <a:rPr lang="en-US" b="1" dirty="0"/>
              <a:t>And</a:t>
            </a:r>
            <a:r>
              <a:rPr lang="en-US" dirty="0"/>
              <a:t>,</a:t>
            </a:r>
            <a:br>
              <a:rPr lang="en-US" dirty="0"/>
            </a:br>
            <a:r>
              <a:rPr lang="en-US" b="1" dirty="0"/>
              <a:t>or</a:t>
            </a:r>
            <a:br>
              <a:rPr lang="en-US" dirty="0"/>
            </a:br>
            <a:r>
              <a:rPr lang="en-US" dirty="0"/>
              <a:t>and </a:t>
            </a:r>
            <a:r>
              <a:rPr lang="en-US" b="1" dirty="0"/>
              <a:t>not</a:t>
            </a:r>
            <a:r>
              <a:rPr lang="en-US" dirty="0"/>
              <a:t> operators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543799" y="4147457"/>
            <a:ext cx="4203247" cy="1532165"/>
          </a:xfrm>
        </p:spPr>
        <p:txBody>
          <a:bodyPr vert="horz" lIns="91440" tIns="45720" rIns="91440" bIns="45720" rtlCol="0" anchor="t">
            <a:normAutofit/>
          </a:bodyPr>
          <a:lstStyle/>
          <a:p>
            <a:r>
              <a:rPr lang="en-US" sz="1600" dirty="0"/>
              <a:t>The WHERE clause can contain one or many AND, NOT and OR operators.</a:t>
            </a:r>
          </a:p>
        </p:txBody>
      </p:sp>
    </p:spTree>
    <p:extLst>
      <p:ext uri="{BB962C8B-B14F-4D97-AF65-F5344CB8AC3E}">
        <p14:creationId xmlns:p14="http://schemas.microsoft.com/office/powerpoint/2010/main" val="3632800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33"/>
          </p:nvPr>
        </p:nvSpPr>
        <p:spPr>
          <a:xfrm>
            <a:off x="1034142" y="3266159"/>
            <a:ext cx="2941600" cy="360000"/>
          </a:xfrm>
        </p:spPr>
        <p:txBody>
          <a:bodyPr/>
          <a:lstStyle/>
          <a:p>
            <a:r>
              <a:rPr lang="en-ZA" dirty="0"/>
              <a:t>AND</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4"/>
          </p:nvPr>
        </p:nvSpPr>
        <p:spPr>
          <a:xfrm>
            <a:off x="1034142" y="4117102"/>
            <a:ext cx="2941600" cy="2239247"/>
          </a:xfrm>
        </p:spPr>
        <p:txBody>
          <a:bodyPr>
            <a:noAutofit/>
          </a:bodyPr>
          <a:lstStyle/>
          <a:p>
            <a:r>
              <a:rPr lang="en-ZA" b="1" dirty="0"/>
              <a:t>All Conditions must be true</a:t>
            </a:r>
          </a:p>
          <a:p>
            <a:r>
              <a:rPr lang="en-ZA" b="1" dirty="0"/>
              <a:t>SYNTAX</a:t>
            </a:r>
          </a:p>
          <a:p>
            <a:r>
              <a:rPr lang="en-US" b="1" dirty="0"/>
              <a:t>SELECT column1, column2, ...</a:t>
            </a:r>
          </a:p>
          <a:p>
            <a:r>
              <a:rPr lang="en-US" b="1" dirty="0"/>
              <a:t>FROM table_name</a:t>
            </a:r>
          </a:p>
          <a:p>
            <a:r>
              <a:rPr lang="en-US" b="1" dirty="0"/>
              <a:t>WHERE condition1 AND condition2 AND condition3 ...;</a:t>
            </a:r>
            <a:endParaRPr lang="en-ZA" b="1" dirty="0"/>
          </a:p>
        </p:txBody>
      </p:sp>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34142" y="1110286"/>
            <a:ext cx="10515600" cy="924808"/>
          </a:xfrm>
        </p:spPr>
        <p:txBody>
          <a:bodyPr/>
          <a:lstStyle/>
          <a:p>
            <a:r>
              <a:rPr lang="en-US" dirty="0"/>
              <a:t>AND, OR, NOT operators</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sz="quarter" idx="43"/>
          </p:nvPr>
        </p:nvSpPr>
        <p:spPr>
          <a:xfrm>
            <a:off x="4706975" y="3266159"/>
            <a:ext cx="2941600" cy="360000"/>
          </a:xfrm>
        </p:spPr>
        <p:txBody>
          <a:bodyPr vert="horz" lIns="91440" tIns="45720" rIns="91440" bIns="45720" rtlCol="0" anchor="t">
            <a:normAutofit/>
          </a:bodyPr>
          <a:lstStyle/>
          <a:p>
            <a:r>
              <a:rPr lang="en-ZA" dirty="0"/>
              <a:t>OR</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44"/>
          </p:nvPr>
        </p:nvSpPr>
        <p:spPr>
          <a:xfrm>
            <a:off x="4550143" y="4117103"/>
            <a:ext cx="3255264" cy="2604372"/>
          </a:xfrm>
        </p:spPr>
        <p:txBody>
          <a:bodyPr vert="horz" lIns="91440" tIns="45720" rIns="91440" bIns="45720" rtlCol="0" anchor="t">
            <a:noAutofit/>
          </a:bodyPr>
          <a:lstStyle/>
          <a:p>
            <a:r>
              <a:rPr lang="en-US" b="1" noProof="1"/>
              <a:t>The OR operator displays a record if any of the conditions are TRUE.</a:t>
            </a:r>
          </a:p>
          <a:p>
            <a:r>
              <a:rPr lang="en-US" b="1" noProof="1"/>
              <a:t>Syntax</a:t>
            </a:r>
          </a:p>
          <a:p>
            <a:r>
              <a:rPr lang="en-US" b="1" noProof="1"/>
              <a:t>SELECT column1, column2, ...</a:t>
            </a:r>
          </a:p>
          <a:p>
            <a:r>
              <a:rPr lang="en-US" b="1" noProof="1"/>
              <a:t>FROM table_name</a:t>
            </a:r>
          </a:p>
          <a:p>
            <a:r>
              <a:rPr lang="en-US" b="1" noProof="1"/>
              <a:t>WHERE condition1 AND condition2 AND condition3 ...;</a:t>
            </a:r>
            <a:endParaRPr lang="en-ZA" b="1"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46"/>
          </p:nvPr>
        </p:nvSpPr>
        <p:spPr>
          <a:xfrm>
            <a:off x="8412200" y="3266159"/>
            <a:ext cx="2941600" cy="360000"/>
          </a:xfrm>
        </p:spPr>
        <p:txBody>
          <a:bodyPr/>
          <a:lstStyle/>
          <a:p>
            <a:r>
              <a:rPr lang="en-US" dirty="0"/>
              <a:t>NOT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47"/>
          </p:nvPr>
        </p:nvSpPr>
        <p:spPr>
          <a:xfrm>
            <a:off x="8412200" y="4117103"/>
            <a:ext cx="2941600" cy="2604372"/>
          </a:xfrm>
        </p:spPr>
        <p:txBody>
          <a:bodyPr>
            <a:noAutofit/>
          </a:bodyPr>
          <a:lstStyle/>
          <a:p>
            <a:r>
              <a:rPr lang="en-US" b="1" dirty="0"/>
              <a:t>Syntax</a:t>
            </a:r>
          </a:p>
          <a:p>
            <a:r>
              <a:rPr lang="en-US" b="1" dirty="0"/>
              <a:t>SELECT column1, column2, ...</a:t>
            </a:r>
          </a:p>
          <a:p>
            <a:r>
              <a:rPr lang="en-US" b="1" dirty="0"/>
              <a:t>FROM table_name</a:t>
            </a:r>
          </a:p>
          <a:p>
            <a:r>
              <a:rPr lang="en-US" b="1" dirty="0"/>
              <a:t>WHERE NOT condition;</a:t>
            </a:r>
          </a:p>
          <a:p>
            <a:r>
              <a:rPr lang="en-US" b="1" dirty="0"/>
              <a:t>There are various ways to use the NOT operator NOT LIKE, NOT BETWEEN, NOT IN, NOT &gt;, NOT &lt;</a:t>
            </a:r>
          </a:p>
        </p:txBody>
      </p:sp>
      <p:sp>
        <p:nvSpPr>
          <p:cNvPr id="40" name="Date Placeholder 39">
            <a:extLst>
              <a:ext uri="{FF2B5EF4-FFF2-40B4-BE49-F238E27FC236}">
                <a16:creationId xmlns:a16="http://schemas.microsoft.com/office/drawing/2014/main" id="{B6D7F6A5-1D32-4FB4-A25C-6E4A52871CD3}"/>
              </a:ext>
            </a:extLst>
          </p:cNvPr>
          <p:cNvSpPr>
            <a:spLocks noGrp="1"/>
          </p:cNvSpPr>
          <p:nvPr>
            <p:ph type="dt" sz="half" idx="20"/>
          </p:nvPr>
        </p:nvSpPr>
        <p:spPr>
          <a:xfrm>
            <a:off x="838200" y="6356350"/>
            <a:ext cx="2743200" cy="365125"/>
          </a:xfrm>
        </p:spPr>
        <p:txBody>
          <a:bodyPr/>
          <a:lstStyle/>
          <a:p>
            <a:fld id="{46423753-BD6D-4416-B3DE-5A3C6FC519AF}" type="datetime1">
              <a:rPr lang="en-US" smtClean="0"/>
              <a:t>1/3/2024</a:t>
            </a:fld>
            <a:endParaRPr lang="en-US" dirty="0"/>
          </a:p>
        </p:txBody>
      </p:sp>
      <p:sp>
        <p:nvSpPr>
          <p:cNvPr id="29" name="Footer Placeholder 28">
            <a:extLst>
              <a:ext uri="{FF2B5EF4-FFF2-40B4-BE49-F238E27FC236}">
                <a16:creationId xmlns:a16="http://schemas.microsoft.com/office/drawing/2014/main" id="{D6F367EF-C259-4088-BD7A-95D314F0B286}"/>
              </a:ext>
            </a:extLst>
          </p:cNvPr>
          <p:cNvSpPr>
            <a:spLocks noGrp="1"/>
          </p:cNvSpPr>
          <p:nvPr>
            <p:ph type="ftr" sz="quarter" idx="21"/>
          </p:nvPr>
        </p:nvSpPr>
        <p:spPr>
          <a:xfrm>
            <a:off x="4038600" y="6356350"/>
            <a:ext cx="4114800" cy="365125"/>
          </a:xfrm>
        </p:spPr>
        <p:txBody>
          <a:bodyPr/>
          <a:lstStyle/>
          <a:p>
            <a:r>
              <a:rPr lang="en-ZA"/>
              <a:t>TNS India Foundation</a:t>
            </a:r>
            <a:endParaRPr lang="en-ZA" dirty="0"/>
          </a:p>
        </p:txBody>
      </p:sp>
      <p:sp>
        <p:nvSpPr>
          <p:cNvPr id="30" name="Slide Number Placeholder 29">
            <a:extLst>
              <a:ext uri="{FF2B5EF4-FFF2-40B4-BE49-F238E27FC236}">
                <a16:creationId xmlns:a16="http://schemas.microsoft.com/office/drawing/2014/main" id="{8875A7EC-3DB7-4BAF-9699-4DCDE45D0061}"/>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13</a:t>
            </a:fld>
            <a:endParaRPr lang="en-ZA" dirty="0"/>
          </a:p>
        </p:txBody>
      </p:sp>
      <p:pic>
        <p:nvPicPr>
          <p:cNvPr id="10" name="Picture 9">
            <a:extLst>
              <a:ext uri="{FF2B5EF4-FFF2-40B4-BE49-F238E27FC236}">
                <a16:creationId xmlns:a16="http://schemas.microsoft.com/office/drawing/2014/main" id="{5D45F903-B7C5-806D-7C97-C1ED4B794BFD}"/>
              </a:ext>
            </a:extLst>
          </p:cNvPr>
          <p:cNvPicPr>
            <a:picLocks noChangeAspect="1"/>
          </p:cNvPicPr>
          <p:nvPr/>
        </p:nvPicPr>
        <p:blipFill>
          <a:blip r:embed="rId3"/>
          <a:stretch>
            <a:fillRect/>
          </a:stretch>
        </p:blipFill>
        <p:spPr>
          <a:xfrm>
            <a:off x="876337" y="3132459"/>
            <a:ext cx="3257210" cy="617620"/>
          </a:xfrm>
          <a:prstGeom prst="rect">
            <a:avLst/>
          </a:prstGeom>
        </p:spPr>
      </p:pic>
      <p:pic>
        <p:nvPicPr>
          <p:cNvPr id="12" name="Picture 11">
            <a:extLst>
              <a:ext uri="{FF2B5EF4-FFF2-40B4-BE49-F238E27FC236}">
                <a16:creationId xmlns:a16="http://schemas.microsoft.com/office/drawing/2014/main" id="{FF5877B7-637F-0A13-CFB8-ED8243932DA1}"/>
              </a:ext>
            </a:extLst>
          </p:cNvPr>
          <p:cNvPicPr>
            <a:picLocks noChangeAspect="1"/>
          </p:cNvPicPr>
          <p:nvPr/>
        </p:nvPicPr>
        <p:blipFill>
          <a:blip r:embed="rId4"/>
          <a:stretch>
            <a:fillRect/>
          </a:stretch>
        </p:blipFill>
        <p:spPr>
          <a:xfrm>
            <a:off x="1034142" y="2321784"/>
            <a:ext cx="10319658" cy="525252"/>
          </a:xfrm>
          <a:prstGeom prst="rect">
            <a:avLst/>
          </a:prstGeom>
        </p:spPr>
      </p:pic>
      <p:pic>
        <p:nvPicPr>
          <p:cNvPr id="20" name="Picture 19">
            <a:extLst>
              <a:ext uri="{FF2B5EF4-FFF2-40B4-BE49-F238E27FC236}">
                <a16:creationId xmlns:a16="http://schemas.microsoft.com/office/drawing/2014/main" id="{249157C6-0CA3-504E-089C-3366E7ABA16D}"/>
              </a:ext>
            </a:extLst>
          </p:cNvPr>
          <p:cNvPicPr>
            <a:picLocks noChangeAspect="1"/>
          </p:cNvPicPr>
          <p:nvPr/>
        </p:nvPicPr>
        <p:blipFill>
          <a:blip r:embed="rId5"/>
          <a:stretch>
            <a:fillRect/>
          </a:stretch>
        </p:blipFill>
        <p:spPr>
          <a:xfrm>
            <a:off x="4566339" y="3133829"/>
            <a:ext cx="3255264" cy="665485"/>
          </a:xfrm>
          <a:prstGeom prst="rect">
            <a:avLst/>
          </a:prstGeom>
        </p:spPr>
      </p:pic>
      <p:pic>
        <p:nvPicPr>
          <p:cNvPr id="22" name="Picture 21">
            <a:extLst>
              <a:ext uri="{FF2B5EF4-FFF2-40B4-BE49-F238E27FC236}">
                <a16:creationId xmlns:a16="http://schemas.microsoft.com/office/drawing/2014/main" id="{7D263617-8A01-AACE-03AF-1F770AFDF95C}"/>
              </a:ext>
            </a:extLst>
          </p:cNvPr>
          <p:cNvPicPr>
            <a:picLocks noChangeAspect="1"/>
          </p:cNvPicPr>
          <p:nvPr/>
        </p:nvPicPr>
        <p:blipFill>
          <a:blip r:embed="rId6"/>
          <a:stretch>
            <a:fillRect/>
          </a:stretch>
        </p:blipFill>
        <p:spPr>
          <a:xfrm>
            <a:off x="8412200" y="3132459"/>
            <a:ext cx="2941600" cy="620815"/>
          </a:xfrm>
          <a:prstGeom prst="rect">
            <a:avLst/>
          </a:prstGeom>
        </p:spPr>
      </p:pic>
    </p:spTree>
    <p:extLst>
      <p:ext uri="{BB962C8B-B14F-4D97-AF65-F5344CB8AC3E}">
        <p14:creationId xmlns:p14="http://schemas.microsoft.com/office/powerpoint/2010/main" val="2121178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irl writing on white board">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6508046" cy="6858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7260771" y="4136571"/>
            <a:ext cx="3907972" cy="1883230"/>
          </a:xfrm>
        </p:spPr>
        <p:txBody>
          <a:bodyPr vert="horz" lIns="0" tIns="45720" rIns="91440" bIns="45720" rtlCol="0" anchor="t">
            <a:normAutofit/>
          </a:bodyPr>
          <a:lstStyle/>
          <a:p>
            <a:r>
              <a:rPr lang="en-US" dirty="0"/>
              <a:t>In conclusion, SQL (Structured Query Language) is a powerful tool for managing and querying relational databases. Throughout this presentation, we've covered key aspects of SQL, including its installation, basic commands, and essential operators.</a:t>
            </a:r>
          </a:p>
        </p:txBody>
      </p:sp>
      <p:sp>
        <p:nvSpPr>
          <p:cNvPr id="4" name="Date Placeholder 3">
            <a:extLst>
              <a:ext uri="{FF2B5EF4-FFF2-40B4-BE49-F238E27FC236}">
                <a16:creationId xmlns:a16="http://schemas.microsoft.com/office/drawing/2014/main" id="{0C2C7B2D-E079-452D-AF35-33E35A9335CC}"/>
              </a:ext>
            </a:extLst>
          </p:cNvPr>
          <p:cNvSpPr>
            <a:spLocks noGrp="1"/>
          </p:cNvSpPr>
          <p:nvPr>
            <p:ph type="dt" sz="half" idx="10"/>
          </p:nvPr>
        </p:nvSpPr>
        <p:spPr>
          <a:xfrm>
            <a:off x="838200" y="6356350"/>
            <a:ext cx="1643743" cy="365125"/>
          </a:xfrm>
        </p:spPr>
        <p:txBody>
          <a:bodyPr/>
          <a:lstStyle/>
          <a:p>
            <a:fld id="{F199455B-A5FA-4971-B26A-086D2F606279}" type="datetime1">
              <a:rPr lang="en-US" smtClean="0"/>
              <a:t>1/3/2024</a:t>
            </a:fld>
            <a:endParaRPr lang="en-US" dirty="0"/>
          </a:p>
        </p:txBody>
      </p:sp>
      <p:sp>
        <p:nvSpPr>
          <p:cNvPr id="5" name="Footer Placeholder 4">
            <a:extLst>
              <a:ext uri="{FF2B5EF4-FFF2-40B4-BE49-F238E27FC236}">
                <a16:creationId xmlns:a16="http://schemas.microsoft.com/office/drawing/2014/main" id="{79E01C6C-4E6B-40D1-99A3-3AFB1CB99DEF}"/>
              </a:ext>
            </a:extLst>
          </p:cNvPr>
          <p:cNvSpPr>
            <a:spLocks noGrp="1"/>
          </p:cNvSpPr>
          <p:nvPr>
            <p:ph type="ftr" sz="quarter" idx="11"/>
          </p:nvPr>
        </p:nvSpPr>
        <p:spPr>
          <a:xfrm>
            <a:off x="4332514" y="6356350"/>
            <a:ext cx="2175532" cy="365125"/>
          </a:xfrm>
        </p:spPr>
        <p:txBody>
          <a:bodyPr/>
          <a:lstStyle/>
          <a:p>
            <a:r>
              <a:rPr lang="en-US"/>
              <a:t>TNS India Foundation</a:t>
            </a:r>
            <a:endParaRPr lang="en-US" dirty="0"/>
          </a:p>
        </p:txBody>
      </p:sp>
      <p:sp>
        <p:nvSpPr>
          <p:cNvPr id="6" name="Slide Number Placeholder 5">
            <a:extLst>
              <a:ext uri="{FF2B5EF4-FFF2-40B4-BE49-F238E27FC236}">
                <a16:creationId xmlns:a16="http://schemas.microsoft.com/office/drawing/2014/main" id="{42090EB7-FDFE-4D7B-9913-9B497CEDB42D}"/>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14</a:t>
            </a:fld>
            <a:endParaRPr lang="en-US" dirty="0"/>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7260771" y="3363686"/>
            <a:ext cx="3907972" cy="555171"/>
          </a:xfrm>
        </p:spPr>
        <p:txBody>
          <a:bodyPr/>
          <a:lstStyle/>
          <a:p>
            <a:r>
              <a:rPr lang="en-US" dirty="0"/>
              <a:t>Conclusion</a:t>
            </a:r>
          </a:p>
        </p:txBody>
      </p:sp>
    </p:spTree>
    <p:extLst>
      <p:ext uri="{BB962C8B-B14F-4D97-AF65-F5344CB8AC3E}">
        <p14:creationId xmlns:p14="http://schemas.microsoft.com/office/powerpoint/2010/main" val="340495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3"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Lst>
          </a:blip>
          <a:srcRect/>
          <a:stretch/>
        </p:blipFill>
        <p:spPr>
          <a:xfrm>
            <a:off x="-11657" y="-16298"/>
            <a:ext cx="5555640" cy="6874299"/>
          </a:xfrm>
        </p:spPr>
      </p:pic>
      <p:sp>
        <p:nvSpPr>
          <p:cNvPr id="4" name="Text Placeholder 3">
            <a:extLst>
              <a:ext uri="{FF2B5EF4-FFF2-40B4-BE49-F238E27FC236}">
                <a16:creationId xmlns:a16="http://schemas.microsoft.com/office/drawing/2014/main" id="{8F84C8A3-BFE6-44FA-B04F-1AE7E2151B3D}"/>
              </a:ext>
            </a:extLst>
          </p:cNvPr>
          <p:cNvSpPr>
            <a:spLocks noGrp="1"/>
          </p:cNvSpPr>
          <p:nvPr>
            <p:ph type="body" sz="quarter" idx="15"/>
          </p:nvPr>
        </p:nvSpPr>
        <p:spPr>
          <a:xfrm>
            <a:off x="4461307" y="4277953"/>
            <a:ext cx="2310968" cy="470424"/>
          </a:xfrm>
        </p:spPr>
        <p:txBody>
          <a:bodyPr>
            <a:normAutofit/>
          </a:bodyPr>
          <a:lstStyle/>
          <a:p>
            <a:r>
              <a:rPr lang="en-US" dirty="0"/>
              <a:t>Kunal Gola</a:t>
            </a:r>
          </a:p>
        </p:txBody>
      </p:sp>
      <p:sp>
        <p:nvSpPr>
          <p:cNvPr id="5" name="Date Placeholder 4">
            <a:extLst>
              <a:ext uri="{FF2B5EF4-FFF2-40B4-BE49-F238E27FC236}">
                <a16:creationId xmlns:a16="http://schemas.microsoft.com/office/drawing/2014/main" id="{75C73F7B-2D44-4B60-8403-3E61DA1F05C3}"/>
              </a:ext>
            </a:extLst>
          </p:cNvPr>
          <p:cNvSpPr>
            <a:spLocks noGrp="1"/>
          </p:cNvSpPr>
          <p:nvPr>
            <p:ph type="dt" sz="half" idx="20"/>
          </p:nvPr>
        </p:nvSpPr>
        <p:spPr>
          <a:xfrm>
            <a:off x="838200" y="6356350"/>
            <a:ext cx="2743200" cy="365125"/>
          </a:xfrm>
        </p:spPr>
        <p:txBody>
          <a:bodyPr/>
          <a:lstStyle/>
          <a:p>
            <a:fld id="{138ADAE2-6113-4FFC-AF8F-0C2F6CFF6169}" type="datetime1">
              <a:rPr lang="en-US" smtClean="0"/>
              <a:t>1/3/2024</a:t>
            </a:fld>
            <a:endParaRPr lang="en-US" dirty="0"/>
          </a:p>
        </p:txBody>
      </p:sp>
      <p:sp>
        <p:nvSpPr>
          <p:cNvPr id="7" name="Footer Placeholder 6">
            <a:extLst>
              <a:ext uri="{FF2B5EF4-FFF2-40B4-BE49-F238E27FC236}">
                <a16:creationId xmlns:a16="http://schemas.microsoft.com/office/drawing/2014/main" id="{DEFBC735-43B8-468D-9D37-E51AAF9D343D}"/>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sp>
        <p:nvSpPr>
          <p:cNvPr id="6" name="Text Placeholder 5">
            <a:extLst>
              <a:ext uri="{FF2B5EF4-FFF2-40B4-BE49-F238E27FC236}">
                <a16:creationId xmlns:a16="http://schemas.microsoft.com/office/drawing/2014/main" id="{ED21F17E-3711-4948-8F8C-9D77E89C60B5}"/>
              </a:ext>
            </a:extLst>
          </p:cNvPr>
          <p:cNvSpPr>
            <a:spLocks noGrp="1"/>
          </p:cNvSpPr>
          <p:nvPr>
            <p:ph type="body" sz="quarter" idx="24"/>
          </p:nvPr>
        </p:nvSpPr>
        <p:spPr>
          <a:xfrm>
            <a:off x="4156823" y="4752561"/>
            <a:ext cx="2310968" cy="470424"/>
          </a:xfrm>
        </p:spPr>
        <p:txBody>
          <a:bodyPr>
            <a:normAutofit/>
          </a:bodyPr>
          <a:lstStyle/>
          <a:p>
            <a:r>
              <a:rPr lang="en-US" dirty="0"/>
              <a:t>kunalgola9930@gmail.com</a:t>
            </a:r>
          </a:p>
          <a:p>
            <a:endParaRPr lang="en-US" dirty="0"/>
          </a:p>
        </p:txBody>
      </p:sp>
      <p:sp>
        <p:nvSpPr>
          <p:cNvPr id="8" name="Text Placeholder 7">
            <a:extLst>
              <a:ext uri="{FF2B5EF4-FFF2-40B4-BE49-F238E27FC236}">
                <a16:creationId xmlns:a16="http://schemas.microsoft.com/office/drawing/2014/main" id="{EF903324-E706-4B0F-AAA4-EE70028E865B}"/>
              </a:ext>
            </a:extLst>
          </p:cNvPr>
          <p:cNvSpPr>
            <a:spLocks noGrp="1"/>
          </p:cNvSpPr>
          <p:nvPr>
            <p:ph type="body" sz="quarter" idx="26"/>
          </p:nvPr>
        </p:nvSpPr>
        <p:spPr>
          <a:xfrm>
            <a:off x="3869713" y="5217644"/>
            <a:ext cx="2310968" cy="470424"/>
          </a:xfrm>
        </p:spPr>
        <p:txBody>
          <a:bodyPr/>
          <a:lstStyle/>
          <a:p>
            <a:r>
              <a:rPr lang="en-US" dirty="0"/>
              <a:t>B.Tech. CS 8</a:t>
            </a:r>
            <a:r>
              <a:rPr lang="en-US" baseline="30000" dirty="0"/>
              <a:t>th</a:t>
            </a:r>
            <a:r>
              <a:rPr lang="en-US" dirty="0"/>
              <a:t> semester YMCA</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29"/>
          </p:nvPr>
        </p:nvSpPr>
        <p:spPr>
          <a:xfrm>
            <a:off x="3580046" y="5673201"/>
            <a:ext cx="2310968" cy="470424"/>
          </a:xfrm>
        </p:spPr>
        <p:txBody>
          <a:bodyPr>
            <a:normAutofit/>
          </a:bodyPr>
          <a:lstStyle/>
          <a:p>
            <a:r>
              <a:rPr lang="en-US" dirty="0"/>
              <a:t>+91 9811363765</a:t>
            </a:r>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a:lstStyle/>
          <a:p>
            <a:r>
              <a:rPr lang="en-US" dirty="0"/>
              <a:t>Thank you</a:t>
            </a:r>
          </a:p>
        </p:txBody>
      </p:sp>
    </p:spTree>
    <p:extLst>
      <p:ext uri="{BB962C8B-B14F-4D97-AF65-F5344CB8AC3E}">
        <p14:creationId xmlns:p14="http://schemas.microsoft.com/office/powerpoint/2010/main" val="419065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99456" y="3257550"/>
            <a:ext cx="4203247" cy="743744"/>
          </a:xfrm>
        </p:spPr>
        <p:txBody>
          <a:bodyPr/>
          <a:lstStyle/>
          <a:p>
            <a:r>
              <a:rPr lang="en-ZA" dirty="0"/>
              <a:t>SQL</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4238625"/>
            <a:ext cx="4203247" cy="1800225"/>
          </a:xfrm>
        </p:spPr>
        <p:txBody>
          <a:bodyPr vert="horz" lIns="0" tIns="45720" rIns="91440" bIns="45720" rtlCol="0" anchor="t">
            <a:normAutofit/>
          </a:bodyPr>
          <a:lstStyle/>
          <a:p>
            <a:r>
              <a:rPr lang="en-US" sz="1400" dirty="0">
                <a:effectLst/>
              </a:rPr>
              <a:t>SQL, which stands for Structured Query Language, is a programming language used for managing and manipulating relational databases.</a:t>
            </a:r>
            <a:endParaRPr lang="en-US" sz="1400" dirty="0"/>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fld id="{EBD7F1FB-0444-426B-9EC6-8C57BE70E151}" type="datetime1">
              <a:rPr lang="en-US" smtClean="0"/>
              <a:t>1/3/2024</a:t>
            </a:fld>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TNS India Foundation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fontScale="92500"/>
          </a:bodyPr>
          <a:lstStyle/>
          <a:p>
            <a:r>
              <a:rPr lang="en-US" dirty="0"/>
              <a:t>Structured Query Language</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3249013"/>
            <a:ext cx="3103493" cy="866401"/>
          </a:xfrm>
        </p:spPr>
        <p:txBody>
          <a:bodyPr>
            <a:normAutofit lnSpcReduction="10000"/>
          </a:bodyPr>
          <a:lstStyle/>
          <a:p>
            <a:pPr algn="l">
              <a:buFont typeface="Arial" panose="020B0604020202020204" pitchFamily="34" charset="0"/>
              <a:buChar char="•"/>
            </a:pPr>
            <a:r>
              <a:rPr lang="en-US" b="0" i="0" dirty="0">
                <a:effectLst/>
                <a:latin typeface="DM Sans" pitchFamily="2" charset="0"/>
              </a:rPr>
              <a:t>It is a programming language used for managing and manipulating relational databases.</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1110286"/>
            <a:ext cx="10515600" cy="924808"/>
          </a:xfrm>
        </p:spPr>
        <p:txBody>
          <a:bodyPr>
            <a:normAutofit/>
          </a:bodyPr>
          <a:lstStyle/>
          <a:p>
            <a:r>
              <a:rPr lang="en-US" dirty="0"/>
              <a:t>Introduction</a:t>
            </a:r>
          </a:p>
        </p:txBody>
      </p:sp>
      <p:sp>
        <p:nvSpPr>
          <p:cNvPr id="13" name="Date Placeholder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a:lstStyle/>
          <a:p>
            <a:fld id="{FFFF93E2-12AE-4B48-9BCD-50228B5A53BD}" type="datetime1">
              <a:rPr lang="en-US" smtClean="0"/>
              <a:t>1/3/2024</a:t>
            </a:fld>
            <a:endParaRPr lang="en-US" dirty="0"/>
          </a:p>
        </p:txBody>
      </p:sp>
      <p:sp>
        <p:nvSpPr>
          <p:cNvPr id="14" name="Footer Placeholder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17" name="Text Placeholder 16">
            <a:extLst>
              <a:ext uri="{FF2B5EF4-FFF2-40B4-BE49-F238E27FC236}">
                <a16:creationId xmlns:a16="http://schemas.microsoft.com/office/drawing/2014/main" id="{B096575B-A3F5-B79C-547A-C290F27967A0}"/>
              </a:ext>
            </a:extLst>
          </p:cNvPr>
          <p:cNvSpPr>
            <a:spLocks noGrp="1"/>
          </p:cNvSpPr>
          <p:nvPr>
            <p:ph type="body" sz="quarter" idx="16"/>
          </p:nvPr>
        </p:nvSpPr>
        <p:spPr/>
        <p:txBody>
          <a:bodyPr/>
          <a:lstStyle/>
          <a:p>
            <a:r>
              <a:rPr lang="en-US" dirty="0"/>
              <a:t>a declarative language</a:t>
            </a:r>
          </a:p>
        </p:txBody>
      </p:sp>
      <p:sp>
        <p:nvSpPr>
          <p:cNvPr id="19" name="Text Placeholder 18">
            <a:extLst>
              <a:ext uri="{FF2B5EF4-FFF2-40B4-BE49-F238E27FC236}">
                <a16:creationId xmlns:a16="http://schemas.microsoft.com/office/drawing/2014/main" id="{46DD0B05-F086-688B-A87F-BEC684352C8B}"/>
              </a:ext>
            </a:extLst>
          </p:cNvPr>
          <p:cNvSpPr>
            <a:spLocks noGrp="1"/>
          </p:cNvSpPr>
          <p:nvPr>
            <p:ph type="body" sz="quarter" idx="17"/>
          </p:nvPr>
        </p:nvSpPr>
        <p:spPr/>
        <p:txBody>
          <a:bodyPr>
            <a:normAutofit lnSpcReduction="10000"/>
          </a:bodyPr>
          <a:lstStyle/>
          <a:p>
            <a:r>
              <a:rPr lang="en-US" b="0" i="0" dirty="0">
                <a:effectLst/>
                <a:latin typeface="DM Sans" pitchFamily="2" charset="0"/>
              </a:rPr>
              <a:t>It focuses on specifying what data should be retrieved or modified, rather than how it should be done.</a:t>
            </a:r>
          </a:p>
          <a:p>
            <a:endParaRPr lang="en-US" dirty="0"/>
          </a:p>
        </p:txBody>
      </p:sp>
      <p:sp>
        <p:nvSpPr>
          <p:cNvPr id="21" name="Text Placeholder 20">
            <a:extLst>
              <a:ext uri="{FF2B5EF4-FFF2-40B4-BE49-F238E27FC236}">
                <a16:creationId xmlns:a16="http://schemas.microsoft.com/office/drawing/2014/main" id="{DB379A9E-394C-6B9A-054A-725CDDCE0FCD}"/>
              </a:ext>
            </a:extLst>
          </p:cNvPr>
          <p:cNvSpPr>
            <a:spLocks noGrp="1"/>
          </p:cNvSpPr>
          <p:nvPr>
            <p:ph type="body" sz="quarter" idx="18"/>
          </p:nvPr>
        </p:nvSpPr>
        <p:spPr>
          <a:xfrm>
            <a:off x="8249601" y="2888298"/>
            <a:ext cx="3104198" cy="320381"/>
          </a:xfrm>
        </p:spPr>
        <p:txBody>
          <a:bodyPr>
            <a:noAutofit/>
          </a:bodyPr>
          <a:lstStyle/>
          <a:p>
            <a:r>
              <a:rPr lang="en-US" dirty="0"/>
              <a:t>widely used in dbms</a:t>
            </a:r>
          </a:p>
        </p:txBody>
      </p:sp>
      <p:sp>
        <p:nvSpPr>
          <p:cNvPr id="23" name="Text Placeholder 22">
            <a:extLst>
              <a:ext uri="{FF2B5EF4-FFF2-40B4-BE49-F238E27FC236}">
                <a16:creationId xmlns:a16="http://schemas.microsoft.com/office/drawing/2014/main" id="{BB14497C-205E-51C6-9558-84B0896E1000}"/>
              </a:ext>
            </a:extLst>
          </p:cNvPr>
          <p:cNvSpPr>
            <a:spLocks noGrp="1"/>
          </p:cNvSpPr>
          <p:nvPr>
            <p:ph type="body" sz="quarter" idx="19"/>
          </p:nvPr>
        </p:nvSpPr>
        <p:spPr>
          <a:xfrm>
            <a:off x="8250305" y="3233773"/>
            <a:ext cx="3103493" cy="1505867"/>
          </a:xfrm>
        </p:spPr>
        <p:txBody>
          <a:bodyPr>
            <a:normAutofit/>
          </a:bodyPr>
          <a:lstStyle/>
          <a:p>
            <a:r>
              <a:rPr lang="en-US" dirty="0">
                <a:latin typeface="DM Sans" pitchFamily="2" charset="0"/>
              </a:rPr>
              <a:t>It allows users to interact with databases to perform tasks such as querying data, inserting or updating records, and creating or modifying database structures.</a:t>
            </a:r>
          </a:p>
        </p:txBody>
      </p:sp>
    </p:spTree>
    <p:extLst>
      <p:ext uri="{BB962C8B-B14F-4D97-AF65-F5344CB8AC3E}">
        <p14:creationId xmlns:p14="http://schemas.microsoft.com/office/powerpoint/2010/main" val="1409678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279038" y="1978219"/>
            <a:ext cx="5042568" cy="345473"/>
          </a:xfrm>
        </p:spPr>
        <p:txBody>
          <a:bodyPr vert="horz" lIns="0" tIns="45720" rIns="91440" bIns="45720" rtlCol="0" anchor="t">
            <a:normAutofit/>
          </a:bodyPr>
          <a:lstStyle/>
          <a:p>
            <a:r>
              <a:rPr lang="en-US" dirty="0"/>
              <a:t>Download MySQL Installer</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1281002" y="2323695"/>
            <a:ext cx="5041422" cy="540104"/>
          </a:xfrm>
        </p:spPr>
        <p:txBody>
          <a:bodyPr>
            <a:normAutofit/>
          </a:bodyPr>
          <a:lstStyle/>
          <a:p>
            <a:r>
              <a:rPr lang="en-US" dirty="0"/>
              <a:t>Go to the MySQL official website: MySQL Downloads.</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47502" y="457200"/>
            <a:ext cx="6189618" cy="868680"/>
          </a:xfrm>
        </p:spPr>
        <p:txBody>
          <a:bodyPr>
            <a:normAutofit/>
          </a:bodyPr>
          <a:lstStyle/>
          <a:p>
            <a:r>
              <a:rPr lang="en-US" dirty="0"/>
              <a:t>Installation on  windows</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fld id="{AFC6DC2E-8F8E-4614-AE7C-0059CE83F5CB}" type="datetime1">
              <a:rPr lang="en-US" smtClean="0"/>
              <a:t>1/3/2024</a:t>
            </a:fld>
            <a:endParaRPr lang="en-US" dirty="0"/>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1279693" y="2938971"/>
            <a:ext cx="5042568" cy="320381"/>
          </a:xfrm>
        </p:spPr>
        <p:txBody>
          <a:bodyPr/>
          <a:lstStyle/>
          <a:p>
            <a:r>
              <a:rPr lang="en-US" dirty="0"/>
              <a:t>Run MySQL Installer</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1280511" y="3269207"/>
            <a:ext cx="5041422" cy="540104"/>
          </a:xfrm>
        </p:spPr>
        <p:txBody>
          <a:bodyPr>
            <a:noAutofit/>
          </a:bodyPr>
          <a:lstStyle/>
          <a:p>
            <a:r>
              <a:rPr lang="en-US" dirty="0"/>
              <a:t>Once the installer is downloaded, run the executable file (.exe) to start the MySQL Installer.</a:t>
            </a:r>
          </a:p>
        </p:txBody>
      </p:sp>
      <p:sp>
        <p:nvSpPr>
          <p:cNvPr id="7" name="Text Placeholder 6">
            <a:extLst>
              <a:ext uri="{FF2B5EF4-FFF2-40B4-BE49-F238E27FC236}">
                <a16:creationId xmlns:a16="http://schemas.microsoft.com/office/drawing/2014/main" id="{D89BFD7D-5F7D-451D-BDB4-C36E0A7A44B3}"/>
              </a:ext>
            </a:extLst>
          </p:cNvPr>
          <p:cNvSpPr>
            <a:spLocks noGrp="1"/>
          </p:cNvSpPr>
          <p:nvPr>
            <p:ph type="body" sz="quarter" idx="25"/>
          </p:nvPr>
        </p:nvSpPr>
        <p:spPr>
          <a:xfrm>
            <a:off x="1280348" y="5195754"/>
            <a:ext cx="5042568" cy="320381"/>
          </a:xfrm>
        </p:spPr>
        <p:txBody>
          <a:bodyPr/>
          <a:lstStyle/>
          <a:p>
            <a:r>
              <a:rPr lang="en-US" dirty="0"/>
              <a:t>Complete the Installation</a:t>
            </a:r>
          </a:p>
        </p:txBody>
      </p:sp>
      <p:sp>
        <p:nvSpPr>
          <p:cNvPr id="8" name="Text Placeholder 7">
            <a:extLst>
              <a:ext uri="{FF2B5EF4-FFF2-40B4-BE49-F238E27FC236}">
                <a16:creationId xmlns:a16="http://schemas.microsoft.com/office/drawing/2014/main" id="{419E19BC-12C6-4F34-8ADE-99486BCBB8FF}"/>
              </a:ext>
            </a:extLst>
          </p:cNvPr>
          <p:cNvSpPr>
            <a:spLocks noGrp="1"/>
          </p:cNvSpPr>
          <p:nvPr>
            <p:ph type="body" sz="quarter" idx="26"/>
          </p:nvPr>
        </p:nvSpPr>
        <p:spPr>
          <a:xfrm>
            <a:off x="1280020" y="5525990"/>
            <a:ext cx="5041422" cy="540104"/>
          </a:xfrm>
        </p:spPr>
        <p:txBody>
          <a:bodyPr>
            <a:normAutofit/>
          </a:bodyPr>
          <a:lstStyle/>
          <a:p>
            <a:r>
              <a:rPr lang="en-US" dirty="0"/>
              <a:t>Follow the on-screen instructions to complete the installation. </a:t>
            </a:r>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1281001" y="4097843"/>
            <a:ext cx="5042568" cy="320381"/>
          </a:xfrm>
        </p:spPr>
        <p:txBody>
          <a:bodyPr/>
          <a:lstStyle/>
          <a:p>
            <a:r>
              <a:rPr lang="en-US" dirty="0"/>
              <a:t>MySQL Installer Setup</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1279529" y="4428079"/>
            <a:ext cx="5041422" cy="540104"/>
          </a:xfrm>
        </p:spPr>
        <p:txBody>
          <a:bodyPr>
            <a:noAutofit/>
          </a:bodyPr>
          <a:lstStyle/>
          <a:p>
            <a:r>
              <a:rPr lang="en-US" dirty="0"/>
              <a:t>Select "Developer Default" for a typical installation that includes MySQL Server, MySQL Workbench, and other tools.</a:t>
            </a:r>
          </a:p>
        </p:txBody>
      </p:sp>
      <p:pic>
        <p:nvPicPr>
          <p:cNvPr id="18" name="Picture 17">
            <a:extLst>
              <a:ext uri="{FF2B5EF4-FFF2-40B4-BE49-F238E27FC236}">
                <a16:creationId xmlns:a16="http://schemas.microsoft.com/office/drawing/2014/main" id="{08DAEB72-9AD4-0262-35E6-DF3D3CB3C9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587054" y="2402269"/>
            <a:ext cx="3766746" cy="28140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68021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47502" y="457200"/>
            <a:ext cx="6189618" cy="868680"/>
          </a:xfrm>
        </p:spPr>
        <p:txBody>
          <a:bodyPr>
            <a:normAutofit/>
          </a:bodyPr>
          <a:lstStyle/>
          <a:p>
            <a:r>
              <a:rPr lang="en-US" dirty="0"/>
              <a:t>SQL Installation in detail</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fld id="{AFC6DC2E-8F8E-4614-AE7C-0059CE83F5CB}" type="datetime1">
              <a:rPr lang="en-US" smtClean="0"/>
              <a:t>1/3/2024</a:t>
            </a:fld>
            <a:endParaRPr lang="en-US" dirty="0"/>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pic>
        <p:nvPicPr>
          <p:cNvPr id="32" name="Picture 31">
            <a:extLst>
              <a:ext uri="{FF2B5EF4-FFF2-40B4-BE49-F238E27FC236}">
                <a16:creationId xmlns:a16="http://schemas.microsoft.com/office/drawing/2014/main" id="{3E5111CC-D918-877D-1CE5-475E1D7B6656}"/>
              </a:ext>
            </a:extLst>
          </p:cNvPr>
          <p:cNvPicPr>
            <a:picLocks noChangeAspect="1"/>
          </p:cNvPicPr>
          <p:nvPr/>
        </p:nvPicPr>
        <p:blipFill>
          <a:blip r:embed="rId3"/>
          <a:stretch>
            <a:fillRect/>
          </a:stretch>
        </p:blipFill>
        <p:spPr>
          <a:xfrm>
            <a:off x="2209800" y="1475688"/>
            <a:ext cx="7621064" cy="4925112"/>
          </a:xfrm>
          <a:prstGeom prst="rect">
            <a:avLst/>
          </a:prstGeom>
        </p:spPr>
      </p:pic>
    </p:spTree>
    <p:extLst>
      <p:ext uri="{BB962C8B-B14F-4D97-AF65-F5344CB8AC3E}">
        <p14:creationId xmlns:p14="http://schemas.microsoft.com/office/powerpoint/2010/main" val="789281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1247502" y="1790294"/>
            <a:ext cx="5046618" cy="4610506"/>
          </a:xfrm>
        </p:spPr>
        <p:txBody>
          <a:bodyPr>
            <a:normAutofit/>
          </a:bodyPr>
          <a:lstStyle/>
          <a:p>
            <a:pPr marL="457200" indent="-457200">
              <a:buFont typeface="+mj-lt"/>
              <a:buAutoNum type="arabicPeriod"/>
            </a:pPr>
            <a:r>
              <a:rPr lang="en-US" sz="2000" b="1" i="0" dirty="0">
                <a:effectLst/>
                <a:latin typeface="Söhne"/>
              </a:rPr>
              <a:t>Database Design</a:t>
            </a:r>
          </a:p>
          <a:p>
            <a:pPr marL="457200" indent="-457200">
              <a:buFont typeface="+mj-lt"/>
              <a:buAutoNum type="arabicPeriod"/>
            </a:pPr>
            <a:r>
              <a:rPr lang="en-US" sz="2000" b="1" dirty="0">
                <a:latin typeface="Söhne"/>
              </a:rPr>
              <a:t>Accessing MySQL</a:t>
            </a:r>
          </a:p>
          <a:p>
            <a:pPr marL="457200" indent="-457200">
              <a:buFont typeface="+mj-lt"/>
              <a:buAutoNum type="arabicPeriod"/>
            </a:pPr>
            <a:r>
              <a:rPr lang="en-US" sz="2000" b="1" dirty="0">
                <a:latin typeface="Söhne"/>
              </a:rPr>
              <a:t>Creating a New Database</a:t>
            </a:r>
          </a:p>
          <a:p>
            <a:pPr marL="457200" indent="-457200">
              <a:buFont typeface="+mj-lt"/>
              <a:buAutoNum type="arabicPeriod"/>
            </a:pPr>
            <a:r>
              <a:rPr lang="en-US" sz="2000" b="1" dirty="0">
                <a:latin typeface="Söhne"/>
              </a:rPr>
              <a:t>Switching to the Database</a:t>
            </a:r>
          </a:p>
          <a:p>
            <a:pPr marL="457200" indent="-457200">
              <a:buFont typeface="+mj-lt"/>
              <a:buAutoNum type="arabicPeriod"/>
            </a:pPr>
            <a:r>
              <a:rPr lang="en-US" sz="2000" b="1" dirty="0">
                <a:latin typeface="Söhne"/>
              </a:rPr>
              <a:t>Creating Tables</a:t>
            </a:r>
          </a:p>
          <a:p>
            <a:pPr marL="457200" indent="-457200">
              <a:buFont typeface="+mj-lt"/>
              <a:buAutoNum type="arabicPeriod"/>
            </a:pPr>
            <a:r>
              <a:rPr lang="en-US" sz="2000" b="1" dirty="0">
                <a:latin typeface="Söhne"/>
              </a:rPr>
              <a:t>Inserting Data</a:t>
            </a:r>
          </a:p>
          <a:p>
            <a:pPr marL="457200" indent="-457200">
              <a:buFont typeface="+mj-lt"/>
              <a:buAutoNum type="arabicPeriod"/>
            </a:pPr>
            <a:r>
              <a:rPr lang="en-US" sz="2000" b="1" dirty="0">
                <a:latin typeface="Söhne"/>
              </a:rPr>
              <a:t>Checking the Database Structure</a:t>
            </a:r>
          </a:p>
          <a:p>
            <a:pPr marL="457200" indent="-457200">
              <a:buFont typeface="+mj-lt"/>
              <a:buAutoNum type="arabicPeriod"/>
            </a:pPr>
            <a:endParaRPr lang="en-US" sz="2000" b="1" dirty="0">
              <a:latin typeface="Söhne"/>
            </a:endParaRPr>
          </a:p>
          <a:p>
            <a:pPr marL="457200" indent="-457200">
              <a:buFont typeface="+mj-lt"/>
              <a:buAutoNum type="arabicPeriod"/>
            </a:pPr>
            <a:endParaRPr lang="en-US" sz="2000" b="1" i="0" dirty="0">
              <a:effectLst/>
              <a:latin typeface="Söhne"/>
            </a:endParaRP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47502" y="457200"/>
            <a:ext cx="8201298" cy="868680"/>
          </a:xfrm>
        </p:spPr>
        <p:txBody>
          <a:bodyPr>
            <a:normAutofit/>
          </a:bodyPr>
          <a:lstStyle/>
          <a:p>
            <a:r>
              <a:rPr lang="en-US" dirty="0"/>
              <a:t>Creating the Database</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fld id="{AFC6DC2E-8F8E-4614-AE7C-0059CE83F5CB}" type="datetime1">
              <a:rPr lang="en-US" smtClean="0"/>
              <a:t>1/3/2024</a:t>
            </a:fld>
            <a:endParaRPr lang="en-US" dirty="0"/>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a:t>TNS India Foundation</a:t>
            </a:r>
            <a:endParaRPr lang="en-US" dirty="0"/>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6</a:t>
            </a:fld>
            <a:endParaRPr lang="en-US" dirty="0"/>
          </a:p>
        </p:txBody>
      </p:sp>
      <p:pic>
        <p:nvPicPr>
          <p:cNvPr id="29" name="Picture 28">
            <a:extLst>
              <a:ext uri="{FF2B5EF4-FFF2-40B4-BE49-F238E27FC236}">
                <a16:creationId xmlns:a16="http://schemas.microsoft.com/office/drawing/2014/main" id="{6C53BC58-00FD-C30E-2373-64BA6AD0D757}"/>
              </a:ext>
            </a:extLst>
          </p:cNvPr>
          <p:cNvPicPr>
            <a:picLocks noChangeAspect="1"/>
          </p:cNvPicPr>
          <p:nvPr/>
        </p:nvPicPr>
        <p:blipFill rotWithShape="1">
          <a:blip r:embed="rId3"/>
          <a:srcRect r="1271" b="7407"/>
          <a:stretch/>
        </p:blipFill>
        <p:spPr>
          <a:xfrm>
            <a:off x="6308271" y="1586256"/>
            <a:ext cx="5530289" cy="476316"/>
          </a:xfrm>
          <a:prstGeom prst="rect">
            <a:avLst/>
          </a:prstGeom>
        </p:spPr>
      </p:pic>
      <p:pic>
        <p:nvPicPr>
          <p:cNvPr id="31" name="Picture 30">
            <a:extLst>
              <a:ext uri="{FF2B5EF4-FFF2-40B4-BE49-F238E27FC236}">
                <a16:creationId xmlns:a16="http://schemas.microsoft.com/office/drawing/2014/main" id="{135924BD-1115-9522-DAD0-20D5C6A8A9B3}"/>
              </a:ext>
            </a:extLst>
          </p:cNvPr>
          <p:cNvPicPr>
            <a:picLocks noChangeAspect="1"/>
          </p:cNvPicPr>
          <p:nvPr/>
        </p:nvPicPr>
        <p:blipFill>
          <a:blip r:embed="rId4"/>
          <a:stretch>
            <a:fillRect/>
          </a:stretch>
        </p:blipFill>
        <p:spPr>
          <a:xfrm>
            <a:off x="6303763" y="2244704"/>
            <a:ext cx="5534797" cy="476316"/>
          </a:xfrm>
          <a:prstGeom prst="rect">
            <a:avLst/>
          </a:prstGeom>
        </p:spPr>
      </p:pic>
      <p:pic>
        <p:nvPicPr>
          <p:cNvPr id="33" name="Picture 32">
            <a:extLst>
              <a:ext uri="{FF2B5EF4-FFF2-40B4-BE49-F238E27FC236}">
                <a16:creationId xmlns:a16="http://schemas.microsoft.com/office/drawing/2014/main" id="{3FDFE4AD-75CB-1B19-0503-EC7CAC307470}"/>
              </a:ext>
            </a:extLst>
          </p:cNvPr>
          <p:cNvPicPr>
            <a:picLocks noChangeAspect="1"/>
          </p:cNvPicPr>
          <p:nvPr/>
        </p:nvPicPr>
        <p:blipFill>
          <a:blip r:embed="rId5"/>
          <a:stretch>
            <a:fillRect/>
          </a:stretch>
        </p:blipFill>
        <p:spPr>
          <a:xfrm>
            <a:off x="6305048" y="2897982"/>
            <a:ext cx="5553850" cy="1667108"/>
          </a:xfrm>
          <a:prstGeom prst="rect">
            <a:avLst/>
          </a:prstGeom>
        </p:spPr>
      </p:pic>
      <p:pic>
        <p:nvPicPr>
          <p:cNvPr id="37" name="Picture 36">
            <a:extLst>
              <a:ext uri="{FF2B5EF4-FFF2-40B4-BE49-F238E27FC236}">
                <a16:creationId xmlns:a16="http://schemas.microsoft.com/office/drawing/2014/main" id="{41469450-31E1-F031-7CE5-6A586B781C84}"/>
              </a:ext>
            </a:extLst>
          </p:cNvPr>
          <p:cNvPicPr>
            <a:picLocks noChangeAspect="1"/>
          </p:cNvPicPr>
          <p:nvPr/>
        </p:nvPicPr>
        <p:blipFill>
          <a:blip r:embed="rId6"/>
          <a:stretch>
            <a:fillRect/>
          </a:stretch>
        </p:blipFill>
        <p:spPr>
          <a:xfrm>
            <a:off x="6303763" y="4742052"/>
            <a:ext cx="5525271" cy="752580"/>
          </a:xfrm>
          <a:prstGeom prst="rect">
            <a:avLst/>
          </a:prstGeom>
        </p:spPr>
      </p:pic>
      <p:pic>
        <p:nvPicPr>
          <p:cNvPr id="39" name="Picture 38">
            <a:extLst>
              <a:ext uri="{FF2B5EF4-FFF2-40B4-BE49-F238E27FC236}">
                <a16:creationId xmlns:a16="http://schemas.microsoft.com/office/drawing/2014/main" id="{B8540B8C-AC08-30F6-E472-B2526AB3F45B}"/>
              </a:ext>
            </a:extLst>
          </p:cNvPr>
          <p:cNvPicPr>
            <a:picLocks noChangeAspect="1"/>
          </p:cNvPicPr>
          <p:nvPr/>
        </p:nvPicPr>
        <p:blipFill>
          <a:blip r:embed="rId7"/>
          <a:stretch>
            <a:fillRect/>
          </a:stretch>
        </p:blipFill>
        <p:spPr>
          <a:xfrm>
            <a:off x="6301253" y="5673831"/>
            <a:ext cx="5544324" cy="523948"/>
          </a:xfrm>
          <a:prstGeom prst="rect">
            <a:avLst/>
          </a:prstGeom>
        </p:spPr>
      </p:pic>
      <p:cxnSp>
        <p:nvCxnSpPr>
          <p:cNvPr id="41" name="Straight Arrow Connector 40">
            <a:extLst>
              <a:ext uri="{FF2B5EF4-FFF2-40B4-BE49-F238E27FC236}">
                <a16:creationId xmlns:a16="http://schemas.microsoft.com/office/drawing/2014/main" id="{6771BADC-3400-AF81-25C1-4EEFE36DC261}"/>
              </a:ext>
            </a:extLst>
          </p:cNvPr>
          <p:cNvCxnSpPr>
            <a:endCxn id="29" idx="1"/>
          </p:cNvCxnSpPr>
          <p:nvPr/>
        </p:nvCxnSpPr>
        <p:spPr>
          <a:xfrm flipV="1">
            <a:off x="4511040" y="1824414"/>
            <a:ext cx="1797231" cy="146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F3D9675-7E9B-3380-CFD5-61F886F0847B}"/>
              </a:ext>
            </a:extLst>
          </p:cNvPr>
          <p:cNvCxnSpPr>
            <a:endCxn id="31" idx="1"/>
          </p:cNvCxnSpPr>
          <p:nvPr/>
        </p:nvCxnSpPr>
        <p:spPr>
          <a:xfrm flipV="1">
            <a:off x="4556760" y="2482862"/>
            <a:ext cx="1747003" cy="137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D4476F-B644-C563-F3AE-E31299141C75}"/>
              </a:ext>
            </a:extLst>
          </p:cNvPr>
          <p:cNvCxnSpPr>
            <a:cxnSpLocks/>
          </p:cNvCxnSpPr>
          <p:nvPr/>
        </p:nvCxnSpPr>
        <p:spPr>
          <a:xfrm flipV="1">
            <a:off x="3413760" y="4400581"/>
            <a:ext cx="2880360" cy="33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C9ADC31-7041-DEFC-3E7C-70A3199A1C54}"/>
              </a:ext>
            </a:extLst>
          </p:cNvPr>
          <p:cNvCxnSpPr>
            <a:cxnSpLocks/>
            <a:endCxn id="37" idx="1"/>
          </p:cNvCxnSpPr>
          <p:nvPr/>
        </p:nvCxnSpPr>
        <p:spPr>
          <a:xfrm>
            <a:off x="3413760" y="5118342"/>
            <a:ext cx="2890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3E1F1C9-456D-D90A-B1B9-238451475181}"/>
              </a:ext>
            </a:extLst>
          </p:cNvPr>
          <p:cNvCxnSpPr>
            <a:endCxn id="39" idx="1"/>
          </p:cNvCxnSpPr>
          <p:nvPr/>
        </p:nvCxnSpPr>
        <p:spPr>
          <a:xfrm>
            <a:off x="5227320" y="5582757"/>
            <a:ext cx="1073933" cy="35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193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xit" presetSubtype="0" fill="hold" nodeType="withEffect">
                                  <p:stCondLst>
                                    <p:cond delay="0"/>
                                  </p:stCondLst>
                                  <p:childTnLst>
                                    <p:animEffect transition="out" filter="fad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xit" presetSubtype="0" fill="hold" nodeType="with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xit" presetSubtype="0" fill="hold" nodeType="withEffect">
                                  <p:stCondLst>
                                    <p:cond delay="0"/>
                                  </p:stCondLst>
                                  <p:childTnLst>
                                    <p:animEffect transition="out" filter="fade">
                                      <p:cBhvr>
                                        <p:cTn id="30" dur="500"/>
                                        <p:tgtEl>
                                          <p:spTgt spid="47"/>
                                        </p:tgtEl>
                                      </p:cBhvr>
                                    </p:animEffect>
                                    <p:set>
                                      <p:cBhvr>
                                        <p:cTn id="31" dur="1" fill="hold">
                                          <p:stCondLst>
                                            <p:cond delay="499"/>
                                          </p:stCondLst>
                                        </p:cTn>
                                        <p:tgtEl>
                                          <p:spTgt spid="4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xit" presetSubtype="0" fill="hold" nodeType="withEffect">
                                  <p:stCondLst>
                                    <p:cond delay="0"/>
                                  </p:stCondLst>
                                  <p:childTnLst>
                                    <p:animEffect transition="out" filter="fade">
                                      <p:cBhvr>
                                        <p:cTn id="38" dur="500"/>
                                        <p:tgtEl>
                                          <p:spTgt spid="49"/>
                                        </p:tgtEl>
                                      </p:cBhvr>
                                    </p:animEffect>
                                    <p:set>
                                      <p:cBhvr>
                                        <p:cTn id="39" dur="1" fill="hold">
                                          <p:stCondLst>
                                            <p:cond delay="499"/>
                                          </p:stCondLst>
                                        </p:cTn>
                                        <p:tgtEl>
                                          <p:spTgt spid="4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2A21618-F007-1EDD-0E03-4961E24F278B}"/>
              </a:ext>
            </a:extLst>
          </p:cNvPr>
          <p:cNvSpPr>
            <a:spLocks noGrp="1"/>
          </p:cNvSpPr>
          <p:nvPr>
            <p:ph type="dt" sz="half" idx="10"/>
          </p:nvPr>
        </p:nvSpPr>
        <p:spPr/>
        <p:txBody>
          <a:bodyPr/>
          <a:lstStyle/>
          <a:p>
            <a:fld id="{E7FD7731-C3C0-4D5D-8CD9-53AEA1F8016B}" type="datetime1">
              <a:rPr lang="en-US" smtClean="0"/>
              <a:t>1/3/2024</a:t>
            </a:fld>
            <a:endParaRPr lang="en-US" dirty="0"/>
          </a:p>
        </p:txBody>
      </p:sp>
      <p:sp>
        <p:nvSpPr>
          <p:cNvPr id="4" name="Footer Placeholder 3">
            <a:extLst>
              <a:ext uri="{FF2B5EF4-FFF2-40B4-BE49-F238E27FC236}">
                <a16:creationId xmlns:a16="http://schemas.microsoft.com/office/drawing/2014/main" id="{F9AEBA7D-AC3B-09F2-13AC-AB233B89C4C2}"/>
              </a:ext>
            </a:extLst>
          </p:cNvPr>
          <p:cNvSpPr>
            <a:spLocks noGrp="1"/>
          </p:cNvSpPr>
          <p:nvPr>
            <p:ph type="ftr" sz="quarter" idx="11"/>
          </p:nvPr>
        </p:nvSpPr>
        <p:spPr/>
        <p:txBody>
          <a:bodyPr/>
          <a:lstStyle/>
          <a:p>
            <a:r>
              <a:rPr lang="en-US"/>
              <a:t>TNS India Foundation</a:t>
            </a:r>
            <a:endParaRPr lang="en-US" dirty="0"/>
          </a:p>
        </p:txBody>
      </p:sp>
      <p:sp>
        <p:nvSpPr>
          <p:cNvPr id="5" name="Slide Number Placeholder 4">
            <a:extLst>
              <a:ext uri="{FF2B5EF4-FFF2-40B4-BE49-F238E27FC236}">
                <a16:creationId xmlns:a16="http://schemas.microsoft.com/office/drawing/2014/main" id="{1D5FC673-F680-934C-7079-442D7459DFC3}"/>
              </a:ext>
            </a:extLst>
          </p:cNvPr>
          <p:cNvSpPr>
            <a:spLocks noGrp="1"/>
          </p:cNvSpPr>
          <p:nvPr>
            <p:ph type="sldNum" sz="quarter" idx="12"/>
          </p:nvPr>
        </p:nvSpPr>
        <p:spPr/>
        <p:txBody>
          <a:bodyPr/>
          <a:lstStyle/>
          <a:p>
            <a:fld id="{9FF96520-E4CE-4EAD-8ABF-1D2297D6B3AA}" type="slidenum">
              <a:rPr lang="en-US" smtClean="0"/>
              <a:t>7</a:t>
            </a:fld>
            <a:endParaRPr lang="en-US" dirty="0"/>
          </a:p>
        </p:txBody>
      </p:sp>
    </p:spTree>
    <p:extLst>
      <p:ext uri="{BB962C8B-B14F-4D97-AF65-F5344CB8AC3E}">
        <p14:creationId xmlns:p14="http://schemas.microsoft.com/office/powerpoint/2010/main" val="1175645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27965" y="136525"/>
            <a:ext cx="410235" cy="6356350"/>
          </a:xfrm>
        </p:spPr>
        <p:txBody>
          <a:bodyPr/>
          <a:lstStyle/>
          <a:p>
            <a:r>
              <a:rPr lang="en-ZA" b="1" dirty="0"/>
              <a:t>Select</a:t>
            </a:r>
            <a:br>
              <a:rPr lang="en-ZA" b="1" dirty="0"/>
            </a:br>
            <a:r>
              <a:rPr lang="en-ZA" b="1" dirty="0"/>
              <a:t>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240132" y="510685"/>
            <a:ext cx="10113667" cy="5982189"/>
          </a:xfrm>
        </p:spPr>
        <p:txBody>
          <a:bodyPr vert="horz" lIns="0" tIns="45720" rIns="91440" bIns="45720" rtlCol="0" anchor="t">
            <a:normAutofit/>
          </a:bodyPr>
          <a:lstStyle/>
          <a:p>
            <a:pPr marL="285750" indent="-285750">
              <a:buFont typeface="Arial" panose="020B0604020202020204" pitchFamily="34" charset="0"/>
              <a:buChar char="•"/>
            </a:pPr>
            <a:r>
              <a:rPr lang="en-US" sz="1600" dirty="0"/>
              <a:t>The SELECT statement is used to select data from a database.</a:t>
            </a:r>
          </a:p>
          <a:p>
            <a:pPr marL="285750" indent="-285750">
              <a:buFont typeface="Arial" panose="020B0604020202020204" pitchFamily="34" charset="0"/>
              <a:buChar char="•"/>
            </a:pPr>
            <a:r>
              <a:rPr lang="en-US" sz="2600" dirty="0"/>
              <a:t>Example:</a:t>
            </a:r>
          </a:p>
          <a:p>
            <a:endParaRPr lang="en-US" sz="2600" dirty="0"/>
          </a:p>
          <a:p>
            <a:pPr marL="285750" indent="-285750">
              <a:buFont typeface="Arial" panose="020B0604020202020204" pitchFamily="34" charset="0"/>
              <a:buChar char="•"/>
            </a:pPr>
            <a:r>
              <a:rPr lang="en-US" sz="2600" dirty="0"/>
              <a:t>Syntax</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Select ALL columns</a:t>
            </a:r>
          </a:p>
          <a:p>
            <a:pPr marL="285750" indent="-285750">
              <a:buFont typeface="Arial" panose="020B0604020202020204" pitchFamily="34" charset="0"/>
              <a:buChar char="•"/>
            </a:pPr>
            <a:r>
              <a:rPr lang="en-US" sz="2600" dirty="0"/>
              <a:t>Functions</a:t>
            </a:r>
          </a:p>
          <a:p>
            <a:pPr marL="971550" lvl="1" indent="-285750"/>
            <a:r>
              <a:rPr lang="en-US" sz="1600" dirty="0"/>
              <a:t>Column Selection</a:t>
            </a:r>
          </a:p>
          <a:p>
            <a:pPr marL="971550" lvl="1" indent="-285750"/>
            <a:r>
              <a:rPr lang="en-US" sz="1600" dirty="0"/>
              <a:t>Aggregate Functions</a:t>
            </a:r>
          </a:p>
          <a:p>
            <a:pPr marL="971550" lvl="1" indent="-285750"/>
            <a:r>
              <a:rPr lang="en-US" sz="1600" dirty="0"/>
              <a:t>Grouping Data</a:t>
            </a:r>
          </a:p>
          <a:p>
            <a:endParaRPr lang="en-US" sz="2600" dirty="0"/>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fld id="{EBD7F1FB-0444-426B-9EC6-8C57BE70E151}" type="datetime1">
              <a:rPr lang="en-US" smtClean="0"/>
              <a:t>1/3/2024</a:t>
            </a:fld>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TNS India Foundation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10" name="Picture 9">
            <a:extLst>
              <a:ext uri="{FF2B5EF4-FFF2-40B4-BE49-F238E27FC236}">
                <a16:creationId xmlns:a16="http://schemas.microsoft.com/office/drawing/2014/main" id="{1D04EA58-8A1D-4DAF-D489-512019B4B9F2}"/>
              </a:ext>
            </a:extLst>
          </p:cNvPr>
          <p:cNvPicPr>
            <a:picLocks noChangeAspect="1"/>
          </p:cNvPicPr>
          <p:nvPr/>
        </p:nvPicPr>
        <p:blipFill rotWithShape="1">
          <a:blip r:embed="rId3"/>
          <a:srcRect r="58427"/>
          <a:stretch/>
        </p:blipFill>
        <p:spPr>
          <a:xfrm>
            <a:off x="1571330" y="1726027"/>
            <a:ext cx="3493039" cy="704948"/>
          </a:xfrm>
          <a:prstGeom prst="rect">
            <a:avLst/>
          </a:prstGeom>
        </p:spPr>
      </p:pic>
      <p:pic>
        <p:nvPicPr>
          <p:cNvPr id="12" name="Picture 11">
            <a:extLst>
              <a:ext uri="{FF2B5EF4-FFF2-40B4-BE49-F238E27FC236}">
                <a16:creationId xmlns:a16="http://schemas.microsoft.com/office/drawing/2014/main" id="{A600BF3A-0FE7-3E05-B573-8580F13204A1}"/>
              </a:ext>
            </a:extLst>
          </p:cNvPr>
          <p:cNvPicPr>
            <a:picLocks noChangeAspect="1"/>
          </p:cNvPicPr>
          <p:nvPr/>
        </p:nvPicPr>
        <p:blipFill>
          <a:blip r:embed="rId4"/>
          <a:stretch>
            <a:fillRect/>
          </a:stretch>
        </p:blipFill>
        <p:spPr>
          <a:xfrm>
            <a:off x="1571330" y="3129928"/>
            <a:ext cx="2629267" cy="866896"/>
          </a:xfrm>
          <a:prstGeom prst="rect">
            <a:avLst/>
          </a:prstGeom>
        </p:spPr>
      </p:pic>
      <p:pic>
        <p:nvPicPr>
          <p:cNvPr id="14" name="Picture 13">
            <a:extLst>
              <a:ext uri="{FF2B5EF4-FFF2-40B4-BE49-F238E27FC236}">
                <a16:creationId xmlns:a16="http://schemas.microsoft.com/office/drawing/2014/main" id="{61B5BD56-EC37-46CB-CB5D-FB6CE3F8A985}"/>
              </a:ext>
            </a:extLst>
          </p:cNvPr>
          <p:cNvPicPr>
            <a:picLocks noChangeAspect="1"/>
          </p:cNvPicPr>
          <p:nvPr/>
        </p:nvPicPr>
        <p:blipFill>
          <a:blip r:embed="rId5"/>
          <a:stretch>
            <a:fillRect/>
          </a:stretch>
        </p:blipFill>
        <p:spPr>
          <a:xfrm>
            <a:off x="3317849" y="4427026"/>
            <a:ext cx="2200582" cy="342948"/>
          </a:xfrm>
          <a:prstGeom prst="rect">
            <a:avLst/>
          </a:prstGeom>
        </p:spPr>
      </p:pic>
    </p:spTree>
    <p:extLst>
      <p:ext uri="{BB962C8B-B14F-4D97-AF65-F5344CB8AC3E}">
        <p14:creationId xmlns:p14="http://schemas.microsoft.com/office/powerpoint/2010/main" val="1135179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27965" y="136525"/>
            <a:ext cx="410235" cy="6356350"/>
          </a:xfrm>
        </p:spPr>
        <p:txBody>
          <a:bodyPr/>
          <a:lstStyle/>
          <a:p>
            <a:r>
              <a:rPr lang="en-ZA" b="1" dirty="0"/>
              <a:t>where</a:t>
            </a:r>
            <a:br>
              <a:rPr lang="en-ZA" b="1" dirty="0"/>
            </a:br>
            <a:r>
              <a:rPr lang="en-ZA" b="1" dirty="0"/>
              <a:t>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240133" y="255343"/>
            <a:ext cx="10113667" cy="6101007"/>
          </a:xfrm>
        </p:spPr>
        <p:txBody>
          <a:bodyPr vert="horz" lIns="0" tIns="45720" rIns="91440" bIns="45720" rtlCol="0" anchor="t">
            <a:normAutofit/>
          </a:bodyPr>
          <a:lstStyle/>
          <a:p>
            <a:pPr marL="285750" indent="-285750">
              <a:buFont typeface="Arial" panose="020B0604020202020204" pitchFamily="34" charset="0"/>
              <a:buChar char="•"/>
            </a:pPr>
            <a:r>
              <a:rPr lang="en-US" sz="1600" dirty="0"/>
              <a:t>The WHERE clause is used to filter records. </a:t>
            </a:r>
          </a:p>
          <a:p>
            <a:pPr marL="285750" indent="-285750">
              <a:buFont typeface="Arial" panose="020B0604020202020204" pitchFamily="34" charset="0"/>
              <a:buChar char="•"/>
            </a:pPr>
            <a:r>
              <a:rPr lang="en-US" sz="1600" dirty="0"/>
              <a:t>It is used to extract only those records that fulfill a specified condition.</a:t>
            </a:r>
          </a:p>
          <a:p>
            <a:pPr marL="285750" indent="-285750">
              <a:buFont typeface="Arial" panose="020B0604020202020204" pitchFamily="34" charset="0"/>
              <a:buChar char="•"/>
            </a:pPr>
            <a:r>
              <a:rPr lang="en-US" sz="2600" dirty="0"/>
              <a:t>Example:</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Syntax:</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Functions:</a:t>
            </a:r>
          </a:p>
          <a:p>
            <a:pPr marL="971550" lvl="1" indent="-285750"/>
            <a:r>
              <a:rPr lang="en-US" sz="1600" dirty="0"/>
              <a:t>Conditional Filtering</a:t>
            </a:r>
          </a:p>
          <a:p>
            <a:pPr marL="971550" lvl="1" indent="-285750"/>
            <a:r>
              <a:rPr lang="en-US" sz="1600" dirty="0"/>
              <a:t>Combining Conditions</a:t>
            </a:r>
          </a:p>
          <a:p>
            <a:pPr marL="971550" lvl="1" indent="-285750"/>
            <a:r>
              <a:rPr lang="en-US" sz="1600" dirty="0"/>
              <a:t>Case Study: Advance Filtering using operators</a:t>
            </a:r>
          </a:p>
          <a:p>
            <a:pPr marL="285750" indent="-285750">
              <a:buFont typeface="Arial" panose="020B0604020202020204" pitchFamily="34" charset="0"/>
              <a:buChar char="•"/>
            </a:pPr>
            <a:endParaRPr lang="en-US" sz="2600" dirty="0"/>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fld id="{EBD7F1FB-0444-426B-9EC6-8C57BE70E151}" type="datetime1">
              <a:rPr lang="en-US" smtClean="0"/>
              <a:t>1/3/2024</a:t>
            </a:fld>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TNS India Foundation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13" name="Picture 12">
            <a:extLst>
              <a:ext uri="{FF2B5EF4-FFF2-40B4-BE49-F238E27FC236}">
                <a16:creationId xmlns:a16="http://schemas.microsoft.com/office/drawing/2014/main" id="{4AB9F90F-7C03-130F-ECFF-6B7A0EE52051}"/>
              </a:ext>
            </a:extLst>
          </p:cNvPr>
          <p:cNvPicPr>
            <a:picLocks noChangeAspect="1"/>
          </p:cNvPicPr>
          <p:nvPr/>
        </p:nvPicPr>
        <p:blipFill>
          <a:blip r:embed="rId3"/>
          <a:stretch>
            <a:fillRect/>
          </a:stretch>
        </p:blipFill>
        <p:spPr>
          <a:xfrm>
            <a:off x="1513637" y="1833236"/>
            <a:ext cx="2534004" cy="924054"/>
          </a:xfrm>
          <a:prstGeom prst="rect">
            <a:avLst/>
          </a:prstGeom>
        </p:spPr>
      </p:pic>
      <p:pic>
        <p:nvPicPr>
          <p:cNvPr id="16" name="Picture 15">
            <a:extLst>
              <a:ext uri="{FF2B5EF4-FFF2-40B4-BE49-F238E27FC236}">
                <a16:creationId xmlns:a16="http://schemas.microsoft.com/office/drawing/2014/main" id="{7E329974-ABC6-0CB9-FE9F-DDA4FF195AD6}"/>
              </a:ext>
            </a:extLst>
          </p:cNvPr>
          <p:cNvPicPr>
            <a:picLocks noChangeAspect="1"/>
          </p:cNvPicPr>
          <p:nvPr/>
        </p:nvPicPr>
        <p:blipFill rotWithShape="1">
          <a:blip r:embed="rId4"/>
          <a:srcRect t="11049" b="18382"/>
          <a:stretch/>
        </p:blipFill>
        <p:spPr>
          <a:xfrm>
            <a:off x="1513637" y="3314700"/>
            <a:ext cx="2514951" cy="786539"/>
          </a:xfrm>
          <a:prstGeom prst="rect">
            <a:avLst/>
          </a:prstGeom>
        </p:spPr>
      </p:pic>
    </p:spTree>
    <p:extLst>
      <p:ext uri="{BB962C8B-B14F-4D97-AF65-F5344CB8AC3E}">
        <p14:creationId xmlns:p14="http://schemas.microsoft.com/office/powerpoint/2010/main" val="3796479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2.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66E941-6182-4A32-B603-DDB09E5F0715}">
  <ds:schemaRefs>
    <ds:schemaRef ds:uri="http://schemas.microsoft.com/office/2006/documentManagement/types"/>
    <ds:schemaRef ds:uri="http://purl.org/dc/terms/"/>
    <ds:schemaRef ds:uri="http://schemas.microsoft.com/office/2006/metadata/properties"/>
    <ds:schemaRef ds:uri="http://purl.org/dc/dcmitype/"/>
    <ds:schemaRef ds:uri="http://schemas.microsoft.com/sharepoint/v3"/>
    <ds:schemaRef ds:uri="71af3243-3dd4-4a8d-8c0d-dd76da1f02a5"/>
    <ds:schemaRef ds:uri="16c05727-aa75-4e4a-9b5f-8a80a1165891"/>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424</TotalTime>
  <Words>1722</Words>
  <Application>Microsoft Office PowerPoint</Application>
  <PresentationFormat>Widescreen</PresentationFormat>
  <Paragraphs>221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DM Sans</vt:lpstr>
      <vt:lpstr>Söhne</vt:lpstr>
      <vt:lpstr>Source Sans Pro</vt:lpstr>
      <vt:lpstr>Verdana</vt:lpstr>
      <vt:lpstr>Office Theme</vt:lpstr>
      <vt:lpstr>Screening</vt:lpstr>
      <vt:lpstr>SQL</vt:lpstr>
      <vt:lpstr>Introduction</vt:lpstr>
      <vt:lpstr>Installation on  windows</vt:lpstr>
      <vt:lpstr>SQL Installation in detail</vt:lpstr>
      <vt:lpstr>Creating the Database</vt:lpstr>
      <vt:lpstr>PowerPoint Presentation</vt:lpstr>
      <vt:lpstr>Select  statement</vt:lpstr>
      <vt:lpstr>where  statement</vt:lpstr>
      <vt:lpstr>where  statement</vt:lpstr>
      <vt:lpstr>where  statement</vt:lpstr>
      <vt:lpstr>The And, or and not operators</vt:lpstr>
      <vt:lpstr>AND, OR, NOT operators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Screening</dc:title>
  <dc:creator>20001003063Kunal Gola</dc:creator>
  <cp:lastModifiedBy>20001003063Kunal Gola</cp:lastModifiedBy>
  <cp:revision>4</cp:revision>
  <dcterms:created xsi:type="dcterms:W3CDTF">2024-01-03T06:38:53Z</dcterms:created>
  <dcterms:modified xsi:type="dcterms:W3CDTF">2024-01-03T13:43:35Z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